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5" r:id="rId5"/>
    <p:sldMasterId id="2147483678" r:id="rId6"/>
    <p:sldMasterId id="2147483691" r:id="rId7"/>
    <p:sldMasterId id="2147483704" r:id="rId8"/>
  </p:sldMasterIdLst>
  <p:notesMasterIdLst>
    <p:notesMasterId r:id="rId32"/>
  </p:notesMasterIdLst>
  <p:sldIdLst>
    <p:sldId id="313" r:id="rId9"/>
    <p:sldId id="322" r:id="rId10"/>
    <p:sldId id="278" r:id="rId11"/>
    <p:sldId id="293" r:id="rId12"/>
    <p:sldId id="285" r:id="rId13"/>
    <p:sldId id="289" r:id="rId14"/>
    <p:sldId id="320" r:id="rId15"/>
    <p:sldId id="290" r:id="rId16"/>
    <p:sldId id="311" r:id="rId17"/>
    <p:sldId id="291" r:id="rId18"/>
    <p:sldId id="288" r:id="rId19"/>
    <p:sldId id="292" r:id="rId20"/>
    <p:sldId id="272" r:id="rId21"/>
    <p:sldId id="317" r:id="rId22"/>
    <p:sldId id="316" r:id="rId23"/>
    <p:sldId id="321" r:id="rId24"/>
    <p:sldId id="324" r:id="rId25"/>
    <p:sldId id="325" r:id="rId26"/>
    <p:sldId id="326" r:id="rId27"/>
    <p:sldId id="327" r:id="rId28"/>
    <p:sldId id="328" r:id="rId29"/>
    <p:sldId id="318" r:id="rId30"/>
    <p:sldId id="31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FDE"/>
    <a:srgbClr val="FFF2CB"/>
    <a:srgbClr val="C6B996"/>
    <a:srgbClr val="27547D"/>
    <a:srgbClr val="01A9CF"/>
    <a:srgbClr val="F5DC01"/>
    <a:srgbClr val="6DE083"/>
    <a:srgbClr val="E36D33"/>
    <a:srgbClr val="E36C33"/>
    <a:srgbClr val="2654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35C3F5-FEDB-B24C-AC8C-E0F843CF3A9E}" v="1" dt="2021-11-11T16:54:34.807"/>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362" autoAdjust="0"/>
    <p:restoredTop sz="96327"/>
  </p:normalViewPr>
  <p:slideViewPr>
    <p:cSldViewPr snapToGrid="0">
      <p:cViewPr varScale="1">
        <p:scale>
          <a:sx n="85" d="100"/>
          <a:sy n="85" d="100"/>
        </p:scale>
        <p:origin x="96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6F6A11-6EDE-4F37-9A91-CF1AB09F96A9}" type="datetimeFigureOut">
              <a:rPr lang="en-IN" smtClean="0"/>
              <a:t>16-12-2021</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325BE1-5A10-4910-BA84-13E1E41B2516}" type="slidenum">
              <a:rPr lang="en-IN" smtClean="0"/>
              <a:t>‹N°›</a:t>
            </a:fld>
            <a:endParaRPr lang="en-IN"/>
          </a:p>
        </p:txBody>
      </p:sp>
    </p:spTree>
    <p:extLst>
      <p:ext uri="{BB962C8B-B14F-4D97-AF65-F5344CB8AC3E}">
        <p14:creationId xmlns:p14="http://schemas.microsoft.com/office/powerpoint/2010/main" val="1642472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D325BE1-5A10-4910-BA84-13E1E41B2516}" type="slidenum">
              <a:rPr lang="en-IN" smtClean="0"/>
              <a:t>5</a:t>
            </a:fld>
            <a:endParaRPr lang="en-IN"/>
          </a:p>
        </p:txBody>
      </p:sp>
    </p:spTree>
    <p:extLst>
      <p:ext uri="{BB962C8B-B14F-4D97-AF65-F5344CB8AC3E}">
        <p14:creationId xmlns:p14="http://schemas.microsoft.com/office/powerpoint/2010/main" val="2826748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D325BE1-5A10-4910-BA84-13E1E41B2516}" type="slidenum">
              <a:rPr lang="en-IN" smtClean="0"/>
              <a:t>7</a:t>
            </a:fld>
            <a:endParaRPr lang="en-IN"/>
          </a:p>
        </p:txBody>
      </p:sp>
    </p:spTree>
    <p:extLst>
      <p:ext uri="{BB962C8B-B14F-4D97-AF65-F5344CB8AC3E}">
        <p14:creationId xmlns:p14="http://schemas.microsoft.com/office/powerpoint/2010/main" val="2501037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D325BE1-5A10-4910-BA84-13E1E41B2516}" type="slidenum">
              <a:rPr lang="en-IN" smtClean="0"/>
              <a:t>9</a:t>
            </a:fld>
            <a:endParaRPr lang="en-IN"/>
          </a:p>
        </p:txBody>
      </p:sp>
    </p:spTree>
    <p:extLst>
      <p:ext uri="{BB962C8B-B14F-4D97-AF65-F5344CB8AC3E}">
        <p14:creationId xmlns:p14="http://schemas.microsoft.com/office/powerpoint/2010/main" val="2518104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D325BE1-5A10-4910-BA84-13E1E41B2516}" type="slidenum">
              <a:rPr lang="en-IN" smtClean="0"/>
              <a:t>11</a:t>
            </a:fld>
            <a:endParaRPr lang="en-IN"/>
          </a:p>
        </p:txBody>
      </p:sp>
    </p:spTree>
    <p:extLst>
      <p:ext uri="{BB962C8B-B14F-4D97-AF65-F5344CB8AC3E}">
        <p14:creationId xmlns:p14="http://schemas.microsoft.com/office/powerpoint/2010/main" val="519808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a:p>
        </p:txBody>
      </p:sp>
      <p:sp>
        <p:nvSpPr>
          <p:cNvPr id="26628" name="Espace réservé du pied de page 3"/>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fr-CH" altLang="fr-FR">
              <a:solidFill>
                <a:prstClr val="black"/>
              </a:solidFill>
            </a:endParaRPr>
          </a:p>
        </p:txBody>
      </p:sp>
    </p:spTree>
    <p:extLst>
      <p:ext uri="{BB962C8B-B14F-4D97-AF65-F5344CB8AC3E}">
        <p14:creationId xmlns:p14="http://schemas.microsoft.com/office/powerpoint/2010/main" val="23319923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xmlns="" id="{4F354930-E18C-954E-8D24-4F84A31F84A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1"/>
            <a:ext cx="12191999" cy="7049961"/>
          </a:xfrm>
          <a:prstGeom prst="rect">
            <a:avLst/>
          </a:prstGeom>
        </p:spPr>
      </p:pic>
      <p:sp>
        <p:nvSpPr>
          <p:cNvPr id="8" name="Rectangle 7"/>
          <p:cNvSpPr/>
          <p:nvPr userDrawn="1"/>
        </p:nvSpPr>
        <p:spPr>
          <a:xfrm>
            <a:off x="0" y="1557339"/>
            <a:ext cx="12192000" cy="372949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Subtitle 2"/>
          <p:cNvSpPr>
            <a:spLocks noGrp="1"/>
          </p:cNvSpPr>
          <p:nvPr>
            <p:ph type="subTitle" idx="1" hasCustomPrompt="1"/>
          </p:nvPr>
        </p:nvSpPr>
        <p:spPr>
          <a:xfrm>
            <a:off x="1028701" y="3602038"/>
            <a:ext cx="10167482" cy="1655762"/>
          </a:xfrm>
        </p:spPr>
        <p:txBody>
          <a:bodyPr anchor="ctr">
            <a:normAutofit/>
          </a:bodyPr>
          <a:lstStyle>
            <a:lvl1pPr marL="0" indent="0" algn="ctr">
              <a:buNone/>
              <a:defRPr sz="2400" baseline="0">
                <a:solidFill>
                  <a:schemeClr val="bg1"/>
                </a:solidFill>
                <a:latin typeface="Avenir LT Std 45 Book" panose="020B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style here </a:t>
            </a:r>
            <a:endParaRPr lang="en-IN" dirty="0"/>
          </a:p>
        </p:txBody>
      </p:sp>
      <p:sp>
        <p:nvSpPr>
          <p:cNvPr id="4" name="Date Placeholder 3"/>
          <p:cNvSpPr>
            <a:spLocks noGrp="1"/>
          </p:cNvSpPr>
          <p:nvPr>
            <p:ph type="dt" sz="half" idx="10"/>
          </p:nvPr>
        </p:nvSpPr>
        <p:spPr/>
        <p:txBody>
          <a:bodyPr/>
          <a:lstStyle/>
          <a:p>
            <a:fld id="{2447D393-8E64-42F1-9DF6-9F7270657BBE}" type="datetimeFigureOut">
              <a:rPr lang="en-IN" smtClean="0"/>
              <a:t>16-12-2021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22BFDAE-6548-4F81-8C0C-971B8A41ABB5}" type="slidenum">
              <a:rPr lang="en-IN" smtClean="0"/>
              <a:t>‹N°›</a:t>
            </a:fld>
            <a:endParaRPr lang="en-IN"/>
          </a:p>
        </p:txBody>
      </p:sp>
      <p:sp>
        <p:nvSpPr>
          <p:cNvPr id="2" name="Title 1"/>
          <p:cNvSpPr>
            <a:spLocks noGrp="1"/>
          </p:cNvSpPr>
          <p:nvPr>
            <p:ph type="ctrTitle" hasCustomPrompt="1"/>
          </p:nvPr>
        </p:nvSpPr>
        <p:spPr>
          <a:xfrm>
            <a:off x="334963" y="1599293"/>
            <a:ext cx="11522075" cy="1739220"/>
          </a:xfrm>
        </p:spPr>
        <p:txBody>
          <a:bodyPr anchor="b">
            <a:normAutofit/>
          </a:bodyPr>
          <a:lstStyle>
            <a:lvl1pPr algn="ctr">
              <a:defRPr sz="4400" b="0">
                <a:solidFill>
                  <a:schemeClr val="bg1"/>
                </a:solidFill>
                <a:latin typeface="Noto Sans" panose="020B0502040504020204" pitchFamily="34" charset="0"/>
                <a:ea typeface="Noto Sans" panose="020B0502040504020204" pitchFamily="34" charset="0"/>
                <a:cs typeface="Noto Sans" panose="020B0502040504020204" pitchFamily="34" charset="0"/>
              </a:defRPr>
            </a:lvl1pPr>
          </a:lstStyle>
          <a:p>
            <a:r>
              <a:rPr lang="en-US" dirty="0"/>
              <a:t>Presentation title here</a:t>
            </a:r>
            <a:endParaRPr lang="en-IN"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353800" y="4780823"/>
            <a:ext cx="680583" cy="286024"/>
          </a:xfrm>
          <a:prstGeom prst="rect">
            <a:avLst/>
          </a:prstGeom>
        </p:spPr>
      </p:pic>
    </p:spTree>
    <p:extLst>
      <p:ext uri="{BB962C8B-B14F-4D97-AF65-F5344CB8AC3E}">
        <p14:creationId xmlns:p14="http://schemas.microsoft.com/office/powerpoint/2010/main" val="1393342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650875"/>
          </a:xfrm>
        </p:spPr>
        <p:txBody>
          <a:bodyPr>
            <a:normAutofit/>
          </a:bodyPr>
          <a:lstStyle>
            <a:lvl1pPr>
              <a:defRPr sz="2800" b="0">
                <a:latin typeface="Noto Sans" panose="020B0502040504020204" pitchFamily="34" charset="0"/>
                <a:ea typeface="Noto Sans" panose="020B0502040504020204" pitchFamily="34" charset="0"/>
                <a:cs typeface="Noto Sans" panose="020B0502040504020204" pitchFamily="34" charset="0"/>
              </a:defRPr>
            </a:lvl1p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defRPr sz="2400">
                <a:latin typeface="Avenir LT Std 45 Book" panose="020B0502020203020204" pitchFamily="34" charset="0"/>
              </a:defRPr>
            </a:lvl1pPr>
            <a:lvl2pPr>
              <a:defRPr sz="2000">
                <a:latin typeface="Avenir LT Std 45 Book" panose="020B0502020203020204" pitchFamily="34" charset="0"/>
              </a:defRPr>
            </a:lvl2pPr>
            <a:lvl3pPr>
              <a:defRPr sz="1800">
                <a:latin typeface="Avenir LT Std 45 Book" panose="020B0502020203020204" pitchFamily="34" charset="0"/>
              </a:defRPr>
            </a:lvl3pPr>
            <a:lvl4pPr>
              <a:defRPr sz="1600">
                <a:latin typeface="Avenir LT Std 45 Book" panose="020B0502020203020204" pitchFamily="34" charset="0"/>
              </a:defRPr>
            </a:lvl4pPr>
            <a:lvl5pPr>
              <a:defRPr sz="1600">
                <a:latin typeface="Avenir LT Std 45 Book" panose="020B05020202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defRPr sz="2400">
                <a:latin typeface="Avenir LT Std 45 Book" panose="020B0502020203020204" pitchFamily="34" charset="0"/>
              </a:defRPr>
            </a:lvl1pPr>
            <a:lvl2pPr>
              <a:defRPr sz="2000">
                <a:latin typeface="Avenir LT Std 45 Book" panose="020B0502020203020204" pitchFamily="34" charset="0"/>
              </a:defRPr>
            </a:lvl2pPr>
            <a:lvl3pPr>
              <a:defRPr sz="1800">
                <a:latin typeface="Avenir LT Std 45 Book" panose="020B0502020203020204" pitchFamily="34" charset="0"/>
              </a:defRPr>
            </a:lvl3pPr>
            <a:lvl4pPr>
              <a:defRPr sz="1600">
                <a:latin typeface="Avenir LT Std 45 Book" panose="020B0502020203020204" pitchFamily="34" charset="0"/>
              </a:defRPr>
            </a:lvl4pPr>
            <a:lvl5pPr>
              <a:defRPr sz="1600">
                <a:latin typeface="Avenir LT Std 45 Book" panose="020B05020202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2447D393-8E64-42F1-9DF6-9F7270657BBE}" type="datetimeFigureOut">
              <a:rPr lang="en-IN" smtClean="0"/>
              <a:t>16-12-2021</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C22BFDAE-6548-4F81-8C0C-971B8A41ABB5}" type="slidenum">
              <a:rPr lang="en-IN" smtClean="0"/>
              <a:t>‹N°›</a:t>
            </a:fld>
            <a:endParaRPr lang="en-IN"/>
          </a:p>
        </p:txBody>
      </p:sp>
    </p:spTree>
    <p:extLst>
      <p:ext uri="{BB962C8B-B14F-4D97-AF65-F5344CB8AC3E}">
        <p14:creationId xmlns:p14="http://schemas.microsoft.com/office/powerpoint/2010/main" val="10673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0">
                <a:latin typeface="Noto Sans" panose="020B0502040504020204" pitchFamily="34" charset="0"/>
                <a:ea typeface="Noto Sans" panose="020B0502040504020204" pitchFamily="34" charset="0"/>
                <a:cs typeface="Noto Sans" panose="020B0502040504020204" pitchFamily="34" charset="0"/>
              </a:defRPr>
            </a:lvl1pPr>
          </a:lstStyle>
          <a:p>
            <a:r>
              <a:rPr lang="en-US"/>
              <a:t>Click to edit Master title style</a:t>
            </a:r>
            <a:endParaRPr lang="en-IN"/>
          </a:p>
        </p:txBody>
      </p:sp>
      <p:sp>
        <p:nvSpPr>
          <p:cNvPr id="3" name="Date Placeholder 2"/>
          <p:cNvSpPr>
            <a:spLocks noGrp="1"/>
          </p:cNvSpPr>
          <p:nvPr>
            <p:ph type="dt" sz="half" idx="10"/>
          </p:nvPr>
        </p:nvSpPr>
        <p:spPr/>
        <p:txBody>
          <a:bodyPr/>
          <a:lstStyle/>
          <a:p>
            <a:fld id="{2447D393-8E64-42F1-9DF6-9F7270657BBE}" type="datetimeFigureOut">
              <a:rPr lang="en-IN" smtClean="0"/>
              <a:t>16-12-2021</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C22BFDAE-6548-4F81-8C0C-971B8A41ABB5}" type="slidenum">
              <a:rPr lang="en-IN" smtClean="0"/>
              <a:t>‹N°›</a:t>
            </a:fld>
            <a:endParaRPr lang="en-IN"/>
          </a:p>
        </p:txBody>
      </p:sp>
    </p:spTree>
    <p:extLst>
      <p:ext uri="{BB962C8B-B14F-4D97-AF65-F5344CB8AC3E}">
        <p14:creationId xmlns:p14="http://schemas.microsoft.com/office/powerpoint/2010/main" val="3425926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47D393-8E64-42F1-9DF6-9F7270657BBE}" type="datetimeFigureOut">
              <a:rPr lang="en-IN" smtClean="0"/>
              <a:t>16-12-2021</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C22BFDAE-6548-4F81-8C0C-971B8A41ABB5}" type="slidenum">
              <a:rPr lang="en-IN" smtClean="0"/>
              <a:t>‹N°›</a:t>
            </a:fld>
            <a:endParaRPr lang="en-IN"/>
          </a:p>
        </p:txBody>
      </p:sp>
    </p:spTree>
    <p:extLst>
      <p:ext uri="{BB962C8B-B14F-4D97-AF65-F5344CB8AC3E}">
        <p14:creationId xmlns:p14="http://schemas.microsoft.com/office/powerpoint/2010/main" val="3200586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47D393-8E64-42F1-9DF6-9F7270657BBE}" type="datetimeFigureOut">
              <a:rPr lang="en-IN" smtClean="0"/>
              <a:t>16-12-2021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22BFDAE-6548-4F81-8C0C-971B8A41ABB5}" type="slidenum">
              <a:rPr lang="en-IN" smtClean="0"/>
              <a:t>‹N°›</a:t>
            </a:fld>
            <a:endParaRPr lang="en-IN"/>
          </a:p>
        </p:txBody>
      </p:sp>
    </p:spTree>
    <p:extLst>
      <p:ext uri="{BB962C8B-B14F-4D97-AF65-F5344CB8AC3E}">
        <p14:creationId xmlns:p14="http://schemas.microsoft.com/office/powerpoint/2010/main" val="1945171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47D393-8E64-42F1-9DF6-9F7270657BBE}" type="datetimeFigureOut">
              <a:rPr lang="en-IN" smtClean="0"/>
              <a:t>16-12-2021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22BFDAE-6548-4F81-8C0C-971B8A41ABB5}" type="slidenum">
              <a:rPr lang="en-IN" smtClean="0"/>
              <a:t>‹N°›</a:t>
            </a:fld>
            <a:endParaRPr lang="en-IN"/>
          </a:p>
        </p:txBody>
      </p:sp>
    </p:spTree>
    <p:extLst>
      <p:ext uri="{BB962C8B-B14F-4D97-AF65-F5344CB8AC3E}">
        <p14:creationId xmlns:p14="http://schemas.microsoft.com/office/powerpoint/2010/main" val="3052634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2447D393-8E64-42F1-9DF6-9F7270657BBE}" type="datetimeFigureOut">
              <a:rPr lang="en-IN" smtClean="0"/>
              <a:t>16-12-2021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22BFDAE-6548-4F81-8C0C-971B8A41ABB5}" type="slidenum">
              <a:rPr lang="en-IN" smtClean="0"/>
              <a:t>‹N°›</a:t>
            </a:fld>
            <a:endParaRPr lang="en-IN"/>
          </a:p>
        </p:txBody>
      </p:sp>
    </p:spTree>
    <p:extLst>
      <p:ext uri="{BB962C8B-B14F-4D97-AF65-F5344CB8AC3E}">
        <p14:creationId xmlns:p14="http://schemas.microsoft.com/office/powerpoint/2010/main" val="14620812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2447D393-8E64-42F1-9DF6-9F7270657BBE}" type="datetimeFigureOut">
              <a:rPr lang="en-IN" smtClean="0"/>
              <a:t>16-12-2021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22BFDAE-6548-4F81-8C0C-971B8A41ABB5}" type="slidenum">
              <a:rPr lang="en-IN" smtClean="0"/>
              <a:t>‹N°›</a:t>
            </a:fld>
            <a:endParaRPr lang="en-IN"/>
          </a:p>
        </p:txBody>
      </p:sp>
    </p:spTree>
    <p:extLst>
      <p:ext uri="{BB962C8B-B14F-4D97-AF65-F5344CB8AC3E}">
        <p14:creationId xmlns:p14="http://schemas.microsoft.com/office/powerpoint/2010/main" val="3673589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9554F399-0272-D345-89A7-40D7A48C6E3D}" type="datetime1">
              <a:rPr lang="de-CH" smtClean="0">
                <a:solidFill>
                  <a:prstClr val="black">
                    <a:tint val="75000"/>
                  </a:prstClr>
                </a:solidFill>
              </a:rPr>
              <a:pPr/>
              <a:t>16.12.2021</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r>
              <a:rPr lang="de-DE">
                <a:solidFill>
                  <a:prstClr val="black">
                    <a:tint val="75000"/>
                  </a:prstClr>
                </a:solidFill>
              </a:rPr>
              <a:t>PV séance de travail, 1.9.2021</a:t>
            </a:r>
          </a:p>
        </p:txBody>
      </p:sp>
      <p:sp>
        <p:nvSpPr>
          <p:cNvPr id="6" name="Slide Number Placeholder 5"/>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1880407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BCF0C85-E415-D349-9B35-5A8679F6C810}" type="datetime1">
              <a:rPr lang="de-CH" smtClean="0">
                <a:solidFill>
                  <a:prstClr val="black">
                    <a:tint val="75000"/>
                  </a:prstClr>
                </a:solidFill>
              </a:rPr>
              <a:pPr/>
              <a:t>16.12.2021</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r>
              <a:rPr lang="de-DE">
                <a:solidFill>
                  <a:prstClr val="black">
                    <a:tint val="75000"/>
                  </a:prstClr>
                </a:solidFill>
              </a:rPr>
              <a:t>PV séance de travail, 1.9.2021</a:t>
            </a:r>
          </a:p>
        </p:txBody>
      </p:sp>
      <p:sp>
        <p:nvSpPr>
          <p:cNvPr id="6" name="Slide Number Placeholder 5"/>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24605040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1"/>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2" y="4589466"/>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80BF147C-2877-544D-87AF-CFDACA94CE57}" type="datetime1">
              <a:rPr lang="de-CH" smtClean="0">
                <a:solidFill>
                  <a:prstClr val="black">
                    <a:tint val="75000"/>
                  </a:prstClr>
                </a:solidFill>
              </a:rPr>
              <a:pPr/>
              <a:t>16.12.2021</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r>
              <a:rPr lang="de-DE">
                <a:solidFill>
                  <a:prstClr val="black">
                    <a:tint val="75000"/>
                  </a:prstClr>
                </a:solidFill>
              </a:rPr>
              <a:t>PV séance de travail, 1.9.2021</a:t>
            </a:r>
          </a:p>
        </p:txBody>
      </p:sp>
      <p:sp>
        <p:nvSpPr>
          <p:cNvPr id="6" name="Slide Number Placeholder 5"/>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3155597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xmlns="" id="{C086FDD8-224C-C649-96E1-256AE2E2A97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8" name="Rectangle 7"/>
          <p:cNvSpPr/>
          <p:nvPr userDrawn="1"/>
        </p:nvSpPr>
        <p:spPr>
          <a:xfrm>
            <a:off x="6059488" y="1557339"/>
            <a:ext cx="6132512" cy="372949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Date Placeholder 3"/>
          <p:cNvSpPr>
            <a:spLocks noGrp="1"/>
          </p:cNvSpPr>
          <p:nvPr>
            <p:ph type="dt" sz="half" idx="10"/>
          </p:nvPr>
        </p:nvSpPr>
        <p:spPr/>
        <p:txBody>
          <a:bodyPr/>
          <a:lstStyle/>
          <a:p>
            <a:fld id="{2447D393-8E64-42F1-9DF6-9F7270657BBE}" type="datetimeFigureOut">
              <a:rPr lang="en-IN" smtClean="0"/>
              <a:t>16-12-2021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22BFDAE-6548-4F81-8C0C-971B8A41ABB5}" type="slidenum">
              <a:rPr lang="en-IN" smtClean="0"/>
              <a:t>‹N°›</a:t>
            </a:fld>
            <a:endParaRPr lang="en-IN"/>
          </a:p>
        </p:txBody>
      </p:sp>
      <p:sp>
        <p:nvSpPr>
          <p:cNvPr id="2" name="Title 1"/>
          <p:cNvSpPr>
            <a:spLocks noGrp="1"/>
          </p:cNvSpPr>
          <p:nvPr>
            <p:ph type="ctrTitle" hasCustomPrompt="1"/>
          </p:nvPr>
        </p:nvSpPr>
        <p:spPr>
          <a:xfrm>
            <a:off x="6457950" y="3429000"/>
            <a:ext cx="5399088" cy="1113632"/>
          </a:xfrm>
        </p:spPr>
        <p:txBody>
          <a:bodyPr anchor="t">
            <a:normAutofit/>
          </a:bodyPr>
          <a:lstStyle>
            <a:lvl1pPr algn="r">
              <a:defRPr sz="3200" b="0">
                <a:solidFill>
                  <a:schemeClr val="bg1"/>
                </a:solidFill>
                <a:latin typeface="Noto Sans" panose="020B0502040504020204" pitchFamily="34" charset="0"/>
                <a:ea typeface="Noto Sans" panose="020B0502040504020204" pitchFamily="34" charset="0"/>
                <a:cs typeface="Noto Sans" panose="020B0502040504020204" pitchFamily="34" charset="0"/>
              </a:defRPr>
            </a:lvl1pPr>
          </a:lstStyle>
          <a:p>
            <a:r>
              <a:rPr lang="en-US" dirty="0"/>
              <a:t>Chapter title here</a:t>
            </a:r>
            <a:endParaRPr lang="en-IN" dirty="0"/>
          </a:p>
        </p:txBody>
      </p:sp>
      <p:sp>
        <p:nvSpPr>
          <p:cNvPr id="13" name="Textplatzhalter 12">
            <a:extLst>
              <a:ext uri="{FF2B5EF4-FFF2-40B4-BE49-F238E27FC236}">
                <a16:creationId xmlns:a16="http://schemas.microsoft.com/office/drawing/2014/main" xmlns="" id="{1D0948B9-93B0-A341-A5AD-5A236D8D287F}"/>
              </a:ext>
            </a:extLst>
          </p:cNvPr>
          <p:cNvSpPr>
            <a:spLocks noGrp="1"/>
          </p:cNvSpPr>
          <p:nvPr>
            <p:ph type="body" sz="quarter" idx="13" hasCustomPrompt="1"/>
          </p:nvPr>
        </p:nvSpPr>
        <p:spPr>
          <a:xfrm>
            <a:off x="11145520" y="2486185"/>
            <a:ext cx="711518" cy="557212"/>
          </a:xfrm>
        </p:spPr>
        <p:txBody>
          <a:bodyPr>
            <a:noAutofit/>
          </a:bodyPr>
          <a:lstStyle>
            <a:lvl1pPr>
              <a:buFontTx/>
              <a:buNone/>
              <a:defRPr lang="de-DE" sz="4000" b="0" kern="1200" dirty="0">
                <a:solidFill>
                  <a:schemeClr val="bg1"/>
                </a:solidFill>
                <a:latin typeface="Noto Sans" panose="020B0502040504020204" pitchFamily="34" charset="0"/>
                <a:ea typeface="Noto Sans" panose="020B0502040504020204" pitchFamily="34" charset="0"/>
                <a:cs typeface="Noto Sans" panose="020B0502040504020204" pitchFamily="34" charset="0"/>
              </a:defRPr>
            </a:lvl1pPr>
            <a:lvl5pPr algn="l">
              <a:buNone/>
              <a:defRPr/>
            </a:lvl5pPr>
          </a:lstStyle>
          <a:p>
            <a:pPr lvl="0"/>
            <a:r>
              <a:rPr lang="de-DE" dirty="0"/>
              <a:t>01</a:t>
            </a:r>
          </a:p>
        </p:txBody>
      </p:sp>
    </p:spTree>
    <p:extLst>
      <p:ext uri="{BB962C8B-B14F-4D97-AF65-F5344CB8AC3E}">
        <p14:creationId xmlns:p14="http://schemas.microsoft.com/office/powerpoint/2010/main" val="19394862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D4F12D76-2605-2D4A-A406-A05EDF5521F1}" type="datetime1">
              <a:rPr lang="de-CH" smtClean="0">
                <a:solidFill>
                  <a:prstClr val="black">
                    <a:tint val="75000"/>
                  </a:prstClr>
                </a:solidFill>
              </a:rPr>
              <a:pPr/>
              <a:t>16.12.2021</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r>
              <a:rPr lang="de-DE">
                <a:solidFill>
                  <a:prstClr val="black">
                    <a:tint val="75000"/>
                  </a:prstClr>
                </a:solidFill>
              </a:rPr>
              <a:t>PV séance de travail, 1.9.2021</a:t>
            </a:r>
          </a:p>
        </p:txBody>
      </p:sp>
      <p:sp>
        <p:nvSpPr>
          <p:cNvPr id="7" name="Slide Number Placeholder 6"/>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522294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8"/>
            <a:ext cx="105156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90"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BEE7AAD6-0464-D241-BAEF-8FECFC036B3B}" type="datetime1">
              <a:rPr lang="de-CH" smtClean="0">
                <a:solidFill>
                  <a:prstClr val="black">
                    <a:tint val="75000"/>
                  </a:prstClr>
                </a:solidFill>
              </a:rPr>
              <a:pPr/>
              <a:t>16.12.2021</a:t>
            </a:fld>
            <a:endParaRPr lang="de-DE">
              <a:solidFill>
                <a:prstClr val="black">
                  <a:tint val="75000"/>
                </a:prstClr>
              </a:solidFill>
            </a:endParaRPr>
          </a:p>
        </p:txBody>
      </p:sp>
      <p:sp>
        <p:nvSpPr>
          <p:cNvPr id="8" name="Footer Placeholder 7"/>
          <p:cNvSpPr>
            <a:spLocks noGrp="1"/>
          </p:cNvSpPr>
          <p:nvPr>
            <p:ph type="ftr" sz="quarter" idx="11"/>
          </p:nvPr>
        </p:nvSpPr>
        <p:spPr/>
        <p:txBody>
          <a:bodyPr/>
          <a:lstStyle/>
          <a:p>
            <a:r>
              <a:rPr lang="de-DE">
                <a:solidFill>
                  <a:prstClr val="black">
                    <a:tint val="75000"/>
                  </a:prstClr>
                </a:solidFill>
              </a:rPr>
              <a:t>PV séance de travail, 1.9.2021</a:t>
            </a:r>
          </a:p>
        </p:txBody>
      </p:sp>
      <p:sp>
        <p:nvSpPr>
          <p:cNvPr id="9" name="Slide Number Placeholder 8"/>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27383904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00D2CEBB-647E-8F4A-8043-ECAA5E206730}" type="datetime1">
              <a:rPr lang="de-CH" smtClean="0">
                <a:solidFill>
                  <a:prstClr val="black">
                    <a:tint val="75000"/>
                  </a:prstClr>
                </a:solidFill>
              </a:rPr>
              <a:pPr/>
              <a:t>16.12.2021</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r>
              <a:rPr lang="de-DE">
                <a:solidFill>
                  <a:prstClr val="black">
                    <a:tint val="75000"/>
                  </a:prstClr>
                </a:solidFill>
              </a:rPr>
              <a:t>PV séance de travail, 1.9.2021</a:t>
            </a:r>
          </a:p>
        </p:txBody>
      </p:sp>
      <p:sp>
        <p:nvSpPr>
          <p:cNvPr id="5" name="Slide Number Placeholder 4"/>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13714754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8D07FD-61DD-9F41-BD20-DF5D9405F65D}" type="datetime1">
              <a:rPr lang="de-CH" smtClean="0">
                <a:solidFill>
                  <a:prstClr val="black">
                    <a:tint val="75000"/>
                  </a:prstClr>
                </a:solidFill>
              </a:rPr>
              <a:pPr/>
              <a:t>16.12.2021</a:t>
            </a:fld>
            <a:endParaRPr lang="de-DE">
              <a:solidFill>
                <a:prstClr val="black">
                  <a:tint val="75000"/>
                </a:prstClr>
              </a:solidFill>
            </a:endParaRPr>
          </a:p>
        </p:txBody>
      </p:sp>
      <p:sp>
        <p:nvSpPr>
          <p:cNvPr id="3" name="Footer Placeholder 2"/>
          <p:cNvSpPr>
            <a:spLocks noGrp="1"/>
          </p:cNvSpPr>
          <p:nvPr>
            <p:ph type="ftr" sz="quarter" idx="11"/>
          </p:nvPr>
        </p:nvSpPr>
        <p:spPr/>
        <p:txBody>
          <a:bodyPr/>
          <a:lstStyle/>
          <a:p>
            <a:r>
              <a:rPr lang="de-DE">
                <a:solidFill>
                  <a:prstClr val="black">
                    <a:tint val="75000"/>
                  </a:prstClr>
                </a:solidFill>
              </a:rPr>
              <a:t>PV séance de travail, 1.9.2021</a:t>
            </a:r>
          </a:p>
        </p:txBody>
      </p:sp>
      <p:sp>
        <p:nvSpPr>
          <p:cNvPr id="4" name="Slide Number Placeholder 3"/>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22863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6E28AFB-AA4A-0B4C-A1F6-B78153F017E0}" type="datetime1">
              <a:rPr lang="de-CH" smtClean="0">
                <a:solidFill>
                  <a:prstClr val="black">
                    <a:tint val="75000"/>
                  </a:prstClr>
                </a:solidFill>
              </a:rPr>
              <a:pPr/>
              <a:t>16.12.2021</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r>
              <a:rPr lang="de-DE">
                <a:solidFill>
                  <a:prstClr val="black">
                    <a:tint val="75000"/>
                  </a:prstClr>
                </a:solidFill>
              </a:rPr>
              <a:t>PV séance de travail, 1.9.2021</a:t>
            </a:r>
          </a:p>
        </p:txBody>
      </p:sp>
      <p:sp>
        <p:nvSpPr>
          <p:cNvPr id="7" name="Slide Number Placeholder 6"/>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2697962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8"/>
            <a:ext cx="6172201"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57E1930-349B-7D46-9F7A-E3E4456D8055}" type="datetime1">
              <a:rPr lang="de-CH" smtClean="0">
                <a:solidFill>
                  <a:prstClr val="black">
                    <a:tint val="75000"/>
                  </a:prstClr>
                </a:solidFill>
              </a:rPr>
              <a:pPr/>
              <a:t>16.12.2021</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r>
              <a:rPr lang="de-DE">
                <a:solidFill>
                  <a:prstClr val="black">
                    <a:tint val="75000"/>
                  </a:prstClr>
                </a:solidFill>
              </a:rPr>
              <a:t>PV séance de travail, 1.9.2021</a:t>
            </a:r>
          </a:p>
        </p:txBody>
      </p:sp>
      <p:sp>
        <p:nvSpPr>
          <p:cNvPr id="7" name="Slide Number Placeholder 6"/>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36397168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30741F0-7EE4-C44C-AB65-EEF82C5FE55A}" type="datetime1">
              <a:rPr lang="de-CH" smtClean="0">
                <a:solidFill>
                  <a:prstClr val="black">
                    <a:tint val="75000"/>
                  </a:prstClr>
                </a:solidFill>
              </a:rPr>
              <a:pPr/>
              <a:t>16.12.2021</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r>
              <a:rPr lang="de-DE">
                <a:solidFill>
                  <a:prstClr val="black">
                    <a:tint val="75000"/>
                  </a:prstClr>
                </a:solidFill>
              </a:rPr>
              <a:t>PV séance de travail, 1.9.2021</a:t>
            </a:r>
          </a:p>
        </p:txBody>
      </p:sp>
      <p:sp>
        <p:nvSpPr>
          <p:cNvPr id="6" name="Slide Number Placeholder 5"/>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2705153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7BD6B083-4183-FE4D-8CC3-38A8136EC2EF}" type="datetime1">
              <a:rPr lang="de-CH" smtClean="0">
                <a:solidFill>
                  <a:prstClr val="black">
                    <a:tint val="75000"/>
                  </a:prstClr>
                </a:solidFill>
              </a:rPr>
              <a:pPr/>
              <a:t>16.12.2021</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r>
              <a:rPr lang="de-DE">
                <a:solidFill>
                  <a:prstClr val="black">
                    <a:tint val="75000"/>
                  </a:prstClr>
                </a:solidFill>
              </a:rPr>
              <a:t>PV séance de travail, 1.9.2021</a:t>
            </a:r>
          </a:p>
        </p:txBody>
      </p:sp>
      <p:sp>
        <p:nvSpPr>
          <p:cNvPr id="6" name="Slide Number Placeholder 5"/>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11932965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9706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9554F399-0272-D345-89A7-40D7A48C6E3D}" type="datetime1">
              <a:rPr lang="de-CH" smtClean="0">
                <a:solidFill>
                  <a:prstClr val="black">
                    <a:tint val="75000"/>
                  </a:prstClr>
                </a:solidFill>
              </a:rPr>
              <a:pPr/>
              <a:t>16.12.2021</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r>
              <a:rPr lang="de-DE">
                <a:solidFill>
                  <a:prstClr val="black">
                    <a:tint val="75000"/>
                  </a:prstClr>
                </a:solidFill>
              </a:rPr>
              <a:t>PV séance de travail, 1.9.2021</a:t>
            </a:r>
          </a:p>
        </p:txBody>
      </p:sp>
      <p:sp>
        <p:nvSpPr>
          <p:cNvPr id="6" name="Slide Number Placeholder 5"/>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667128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46880" y="1557337"/>
            <a:ext cx="11006920" cy="4619625"/>
          </a:xfrm>
        </p:spPr>
        <p:txBody>
          <a:bodyPr>
            <a:normAutofit/>
          </a:bodyPr>
          <a:lstStyle>
            <a:lvl1pPr>
              <a:defRPr sz="2400">
                <a:latin typeface="Avenir LT Std 45 Book" panose="020B0502020203020204" pitchFamily="34" charset="0"/>
              </a:defRPr>
            </a:lvl1pPr>
            <a:lvl2pPr>
              <a:defRPr sz="2000">
                <a:latin typeface="Avenir LT Std 45 Book" panose="020B0502020203020204" pitchFamily="34" charset="0"/>
              </a:defRPr>
            </a:lvl2pPr>
            <a:lvl3pPr>
              <a:defRPr sz="1800">
                <a:latin typeface="Avenir LT Std 45 Book" panose="020B0502020203020204" pitchFamily="34" charset="0"/>
              </a:defRPr>
            </a:lvl3pPr>
            <a:lvl4pPr>
              <a:defRPr sz="1600">
                <a:latin typeface="Avenir LT Std 45 Book" panose="020B0502020203020204" pitchFamily="34" charset="0"/>
              </a:defRPr>
            </a:lvl4pPr>
            <a:lvl5pPr>
              <a:defRPr sz="1600">
                <a:latin typeface="Avenir LT Std 45 Book" panose="020B05020202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p:cNvSpPr>
            <a:spLocks noGrp="1"/>
          </p:cNvSpPr>
          <p:nvPr>
            <p:ph type="dt" sz="half" idx="10"/>
          </p:nvPr>
        </p:nvSpPr>
        <p:spPr/>
        <p:txBody>
          <a:bodyPr/>
          <a:lstStyle>
            <a:lvl1pPr>
              <a:defRPr sz="1000">
                <a:latin typeface="Avenir LT Std 45 Book" panose="020B0502020203020204" pitchFamily="34" charset="0"/>
              </a:defRPr>
            </a:lvl1pPr>
          </a:lstStyle>
          <a:p>
            <a:fld id="{2447D393-8E64-42F1-9DF6-9F7270657BBE}" type="datetimeFigureOut">
              <a:rPr lang="en-IN" smtClean="0"/>
              <a:pPr/>
              <a:t>16-12-2021</a:t>
            </a:fld>
            <a:endParaRPr lang="en-IN"/>
          </a:p>
        </p:txBody>
      </p:sp>
      <p:sp>
        <p:nvSpPr>
          <p:cNvPr id="5" name="Footer Placeholder 4"/>
          <p:cNvSpPr>
            <a:spLocks noGrp="1"/>
          </p:cNvSpPr>
          <p:nvPr>
            <p:ph type="ftr" sz="quarter" idx="11"/>
          </p:nvPr>
        </p:nvSpPr>
        <p:spPr/>
        <p:txBody>
          <a:bodyPr/>
          <a:lstStyle>
            <a:lvl1pPr>
              <a:defRPr>
                <a:latin typeface="Avenir LT Std 45 Book" panose="020B0502020203020204" pitchFamily="34" charset="0"/>
              </a:defRPr>
            </a:lvl1pPr>
          </a:lstStyle>
          <a:p>
            <a:endParaRPr lang="en-IN"/>
          </a:p>
        </p:txBody>
      </p:sp>
      <p:sp>
        <p:nvSpPr>
          <p:cNvPr id="6" name="Slide Number Placeholder 5"/>
          <p:cNvSpPr>
            <a:spLocks noGrp="1"/>
          </p:cNvSpPr>
          <p:nvPr>
            <p:ph type="sldNum" sz="quarter" idx="12"/>
          </p:nvPr>
        </p:nvSpPr>
        <p:spPr/>
        <p:txBody>
          <a:bodyPr/>
          <a:lstStyle/>
          <a:p>
            <a:fld id="{C22BFDAE-6548-4F81-8C0C-971B8A41ABB5}" type="slidenum">
              <a:rPr lang="en-IN" smtClean="0"/>
              <a:t>‹N°›</a:t>
            </a:fld>
            <a:endParaRPr lang="en-IN"/>
          </a:p>
        </p:txBody>
      </p:sp>
      <p:sp>
        <p:nvSpPr>
          <p:cNvPr id="2" name="Title 1"/>
          <p:cNvSpPr>
            <a:spLocks noGrp="1"/>
          </p:cNvSpPr>
          <p:nvPr>
            <p:ph type="title" hasCustomPrompt="1"/>
          </p:nvPr>
        </p:nvSpPr>
        <p:spPr>
          <a:xfrm>
            <a:off x="361394" y="226312"/>
            <a:ext cx="10992406" cy="781095"/>
          </a:xfrm>
        </p:spPr>
        <p:txBody>
          <a:bodyPr>
            <a:normAutofit/>
          </a:bodyPr>
          <a:lstStyle>
            <a:lvl1pPr>
              <a:defRPr sz="3600" b="0" i="0">
                <a:solidFill>
                  <a:schemeClr val="bg1"/>
                </a:solidFill>
                <a:latin typeface="Noto Sans" panose="020B0502040504020204" pitchFamily="34" charset="0"/>
                <a:ea typeface="Noto Sans" panose="020B0502040504020204" pitchFamily="34" charset="0"/>
                <a:cs typeface="Noto Sans" panose="020B0502040504020204" pitchFamily="34" charset="0"/>
              </a:defRPr>
            </a:lvl1pPr>
          </a:lstStyle>
          <a:p>
            <a:r>
              <a:rPr lang="en-US" dirty="0"/>
              <a:t>Agenda</a:t>
            </a:r>
            <a:endParaRPr lang="en-IN" dirty="0"/>
          </a:p>
        </p:txBody>
      </p:sp>
    </p:spTree>
    <p:extLst>
      <p:ext uri="{BB962C8B-B14F-4D97-AF65-F5344CB8AC3E}">
        <p14:creationId xmlns:p14="http://schemas.microsoft.com/office/powerpoint/2010/main" val="2142036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BCF0C85-E415-D349-9B35-5A8679F6C810}" type="datetime1">
              <a:rPr lang="de-CH" smtClean="0">
                <a:solidFill>
                  <a:prstClr val="black">
                    <a:tint val="75000"/>
                  </a:prstClr>
                </a:solidFill>
              </a:rPr>
              <a:pPr/>
              <a:t>16.12.2021</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r>
              <a:rPr lang="de-DE">
                <a:solidFill>
                  <a:prstClr val="black">
                    <a:tint val="75000"/>
                  </a:prstClr>
                </a:solidFill>
              </a:rPr>
              <a:t>PV séance de travail, 1.9.2021</a:t>
            </a:r>
          </a:p>
        </p:txBody>
      </p:sp>
      <p:sp>
        <p:nvSpPr>
          <p:cNvPr id="6" name="Slide Number Placeholder 5"/>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25368058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1"/>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2" y="4589466"/>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80BF147C-2877-544D-87AF-CFDACA94CE57}" type="datetime1">
              <a:rPr lang="de-CH" smtClean="0">
                <a:solidFill>
                  <a:prstClr val="black">
                    <a:tint val="75000"/>
                  </a:prstClr>
                </a:solidFill>
              </a:rPr>
              <a:pPr/>
              <a:t>16.12.2021</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r>
              <a:rPr lang="de-DE">
                <a:solidFill>
                  <a:prstClr val="black">
                    <a:tint val="75000"/>
                  </a:prstClr>
                </a:solidFill>
              </a:rPr>
              <a:t>PV séance de travail, 1.9.2021</a:t>
            </a:r>
          </a:p>
        </p:txBody>
      </p:sp>
      <p:sp>
        <p:nvSpPr>
          <p:cNvPr id="6" name="Slide Number Placeholder 5"/>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4044970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D4F12D76-2605-2D4A-A406-A05EDF5521F1}" type="datetime1">
              <a:rPr lang="de-CH" smtClean="0">
                <a:solidFill>
                  <a:prstClr val="black">
                    <a:tint val="75000"/>
                  </a:prstClr>
                </a:solidFill>
              </a:rPr>
              <a:pPr/>
              <a:t>16.12.2021</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r>
              <a:rPr lang="de-DE">
                <a:solidFill>
                  <a:prstClr val="black">
                    <a:tint val="75000"/>
                  </a:prstClr>
                </a:solidFill>
              </a:rPr>
              <a:t>PV séance de travail, 1.9.2021</a:t>
            </a:r>
          </a:p>
        </p:txBody>
      </p:sp>
      <p:sp>
        <p:nvSpPr>
          <p:cNvPr id="7" name="Slide Number Placeholder 6"/>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9299054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8"/>
            <a:ext cx="105156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90"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BEE7AAD6-0464-D241-BAEF-8FECFC036B3B}" type="datetime1">
              <a:rPr lang="de-CH" smtClean="0">
                <a:solidFill>
                  <a:prstClr val="black">
                    <a:tint val="75000"/>
                  </a:prstClr>
                </a:solidFill>
              </a:rPr>
              <a:pPr/>
              <a:t>16.12.2021</a:t>
            </a:fld>
            <a:endParaRPr lang="de-DE">
              <a:solidFill>
                <a:prstClr val="black">
                  <a:tint val="75000"/>
                </a:prstClr>
              </a:solidFill>
            </a:endParaRPr>
          </a:p>
        </p:txBody>
      </p:sp>
      <p:sp>
        <p:nvSpPr>
          <p:cNvPr id="8" name="Footer Placeholder 7"/>
          <p:cNvSpPr>
            <a:spLocks noGrp="1"/>
          </p:cNvSpPr>
          <p:nvPr>
            <p:ph type="ftr" sz="quarter" idx="11"/>
          </p:nvPr>
        </p:nvSpPr>
        <p:spPr/>
        <p:txBody>
          <a:bodyPr/>
          <a:lstStyle/>
          <a:p>
            <a:r>
              <a:rPr lang="de-DE">
                <a:solidFill>
                  <a:prstClr val="black">
                    <a:tint val="75000"/>
                  </a:prstClr>
                </a:solidFill>
              </a:rPr>
              <a:t>PV séance de travail, 1.9.2021</a:t>
            </a:r>
          </a:p>
        </p:txBody>
      </p:sp>
      <p:sp>
        <p:nvSpPr>
          <p:cNvPr id="9" name="Slide Number Placeholder 8"/>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6410294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00D2CEBB-647E-8F4A-8043-ECAA5E206730}" type="datetime1">
              <a:rPr lang="de-CH" smtClean="0">
                <a:solidFill>
                  <a:prstClr val="black">
                    <a:tint val="75000"/>
                  </a:prstClr>
                </a:solidFill>
              </a:rPr>
              <a:pPr/>
              <a:t>16.12.2021</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r>
              <a:rPr lang="de-DE">
                <a:solidFill>
                  <a:prstClr val="black">
                    <a:tint val="75000"/>
                  </a:prstClr>
                </a:solidFill>
              </a:rPr>
              <a:t>PV séance de travail, 1.9.2021</a:t>
            </a:r>
          </a:p>
        </p:txBody>
      </p:sp>
      <p:sp>
        <p:nvSpPr>
          <p:cNvPr id="5" name="Slide Number Placeholder 4"/>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12448837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8D07FD-61DD-9F41-BD20-DF5D9405F65D}" type="datetime1">
              <a:rPr lang="de-CH" smtClean="0">
                <a:solidFill>
                  <a:prstClr val="black">
                    <a:tint val="75000"/>
                  </a:prstClr>
                </a:solidFill>
              </a:rPr>
              <a:pPr/>
              <a:t>16.12.2021</a:t>
            </a:fld>
            <a:endParaRPr lang="de-DE">
              <a:solidFill>
                <a:prstClr val="black">
                  <a:tint val="75000"/>
                </a:prstClr>
              </a:solidFill>
            </a:endParaRPr>
          </a:p>
        </p:txBody>
      </p:sp>
      <p:sp>
        <p:nvSpPr>
          <p:cNvPr id="3" name="Footer Placeholder 2"/>
          <p:cNvSpPr>
            <a:spLocks noGrp="1"/>
          </p:cNvSpPr>
          <p:nvPr>
            <p:ph type="ftr" sz="quarter" idx="11"/>
          </p:nvPr>
        </p:nvSpPr>
        <p:spPr/>
        <p:txBody>
          <a:bodyPr/>
          <a:lstStyle/>
          <a:p>
            <a:r>
              <a:rPr lang="de-DE">
                <a:solidFill>
                  <a:prstClr val="black">
                    <a:tint val="75000"/>
                  </a:prstClr>
                </a:solidFill>
              </a:rPr>
              <a:t>PV séance de travail, 1.9.2021</a:t>
            </a:r>
          </a:p>
        </p:txBody>
      </p:sp>
      <p:sp>
        <p:nvSpPr>
          <p:cNvPr id="4" name="Slide Number Placeholder 3"/>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21275062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6E28AFB-AA4A-0B4C-A1F6-B78153F017E0}" type="datetime1">
              <a:rPr lang="de-CH" smtClean="0">
                <a:solidFill>
                  <a:prstClr val="black">
                    <a:tint val="75000"/>
                  </a:prstClr>
                </a:solidFill>
              </a:rPr>
              <a:pPr/>
              <a:t>16.12.2021</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r>
              <a:rPr lang="de-DE">
                <a:solidFill>
                  <a:prstClr val="black">
                    <a:tint val="75000"/>
                  </a:prstClr>
                </a:solidFill>
              </a:rPr>
              <a:t>PV séance de travail, 1.9.2021</a:t>
            </a:r>
          </a:p>
        </p:txBody>
      </p:sp>
      <p:sp>
        <p:nvSpPr>
          <p:cNvPr id="7" name="Slide Number Placeholder 6"/>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40378291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8"/>
            <a:ext cx="6172201"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57E1930-349B-7D46-9F7A-E3E4456D8055}" type="datetime1">
              <a:rPr lang="de-CH" smtClean="0">
                <a:solidFill>
                  <a:prstClr val="black">
                    <a:tint val="75000"/>
                  </a:prstClr>
                </a:solidFill>
              </a:rPr>
              <a:pPr/>
              <a:t>16.12.2021</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r>
              <a:rPr lang="de-DE">
                <a:solidFill>
                  <a:prstClr val="black">
                    <a:tint val="75000"/>
                  </a:prstClr>
                </a:solidFill>
              </a:rPr>
              <a:t>PV séance de travail, 1.9.2021</a:t>
            </a:r>
          </a:p>
        </p:txBody>
      </p:sp>
      <p:sp>
        <p:nvSpPr>
          <p:cNvPr id="7" name="Slide Number Placeholder 6"/>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35764511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30741F0-7EE4-C44C-AB65-EEF82C5FE55A}" type="datetime1">
              <a:rPr lang="de-CH" smtClean="0">
                <a:solidFill>
                  <a:prstClr val="black">
                    <a:tint val="75000"/>
                  </a:prstClr>
                </a:solidFill>
              </a:rPr>
              <a:pPr/>
              <a:t>16.12.2021</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r>
              <a:rPr lang="de-DE">
                <a:solidFill>
                  <a:prstClr val="black">
                    <a:tint val="75000"/>
                  </a:prstClr>
                </a:solidFill>
              </a:rPr>
              <a:t>PV séance de travail, 1.9.2021</a:t>
            </a:r>
          </a:p>
        </p:txBody>
      </p:sp>
      <p:sp>
        <p:nvSpPr>
          <p:cNvPr id="6" name="Slide Number Placeholder 5"/>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24227625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7BD6B083-4183-FE4D-8CC3-38A8136EC2EF}" type="datetime1">
              <a:rPr lang="de-CH" smtClean="0">
                <a:solidFill>
                  <a:prstClr val="black">
                    <a:tint val="75000"/>
                  </a:prstClr>
                </a:solidFill>
              </a:rPr>
              <a:pPr/>
              <a:t>16.12.2021</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r>
              <a:rPr lang="de-DE">
                <a:solidFill>
                  <a:prstClr val="black">
                    <a:tint val="75000"/>
                  </a:prstClr>
                </a:solidFill>
              </a:rPr>
              <a:t>PV séance de travail, 1.9.2021</a:t>
            </a:r>
          </a:p>
        </p:txBody>
      </p:sp>
      <p:sp>
        <p:nvSpPr>
          <p:cNvPr id="6" name="Slide Number Placeholder 5"/>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3964813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content right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0">
                <a:latin typeface="Noto Sans" panose="020B0502040504020204" pitchFamily="34" charset="0"/>
                <a:ea typeface="Noto Sans" panose="020B0502040504020204" pitchFamily="34" charset="0"/>
                <a:cs typeface="Noto Sans" panose="020B0502040504020204" pitchFamily="34" charset="0"/>
              </a:defRPr>
            </a:lvl1pPr>
          </a:lstStyle>
          <a:p>
            <a:r>
              <a:rPr lang="en-US"/>
              <a:t>Click to edit Master title style</a:t>
            </a:r>
            <a:endParaRPr lang="en-IN"/>
          </a:p>
        </p:txBody>
      </p:sp>
      <p:sp>
        <p:nvSpPr>
          <p:cNvPr id="3" name="Content Placeholder 2"/>
          <p:cNvSpPr>
            <a:spLocks noGrp="1"/>
          </p:cNvSpPr>
          <p:nvPr>
            <p:ph sz="half" idx="1"/>
          </p:nvPr>
        </p:nvSpPr>
        <p:spPr>
          <a:xfrm>
            <a:off x="346880" y="1557338"/>
            <a:ext cx="5712608" cy="4619625"/>
          </a:xfrm>
        </p:spPr>
        <p:txBody>
          <a:bodyPr>
            <a:normAutofit/>
          </a:bodyPr>
          <a:lstStyle>
            <a:lvl1pPr>
              <a:defRPr sz="2400">
                <a:latin typeface="Avenir LT Std 45 Book" panose="020B0502020203020204" pitchFamily="34" charset="0"/>
              </a:defRPr>
            </a:lvl1pPr>
            <a:lvl2pPr>
              <a:defRPr sz="2000">
                <a:latin typeface="Avenir LT Std 45 Book" panose="020B0502020203020204" pitchFamily="34" charset="0"/>
              </a:defRPr>
            </a:lvl2pPr>
            <a:lvl3pPr>
              <a:defRPr sz="1800">
                <a:latin typeface="Avenir LT Std 45 Book" panose="020B0502020203020204" pitchFamily="34" charset="0"/>
              </a:defRPr>
            </a:lvl3pPr>
            <a:lvl4pPr>
              <a:defRPr sz="1600">
                <a:latin typeface="Avenir LT Std 45 Book" panose="020B0502020203020204" pitchFamily="34" charset="0"/>
              </a:defRPr>
            </a:lvl4pPr>
            <a:lvl5pPr>
              <a:defRPr sz="1600">
                <a:latin typeface="Avenir LT Std 45 Book" panose="020B05020202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Date Placeholder 4"/>
          <p:cNvSpPr>
            <a:spLocks noGrp="1"/>
          </p:cNvSpPr>
          <p:nvPr>
            <p:ph type="dt" sz="half" idx="10"/>
          </p:nvPr>
        </p:nvSpPr>
        <p:spPr/>
        <p:txBody>
          <a:bodyPr/>
          <a:lstStyle/>
          <a:p>
            <a:fld id="{2447D393-8E64-42F1-9DF6-9F7270657BBE}" type="datetimeFigureOut">
              <a:rPr lang="en-IN" smtClean="0"/>
              <a:t>16-12-2021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22BFDAE-6548-4F81-8C0C-971B8A41ABB5}" type="slidenum">
              <a:rPr lang="en-IN" smtClean="0"/>
              <a:t>‹N°›</a:t>
            </a:fld>
            <a:endParaRPr lang="en-IN"/>
          </a:p>
        </p:txBody>
      </p:sp>
      <p:sp>
        <p:nvSpPr>
          <p:cNvPr id="9" name="Picture Placeholder 8"/>
          <p:cNvSpPr>
            <a:spLocks noGrp="1"/>
          </p:cNvSpPr>
          <p:nvPr>
            <p:ph type="pic" sz="quarter" idx="13"/>
          </p:nvPr>
        </p:nvSpPr>
        <p:spPr>
          <a:xfrm>
            <a:off x="6059489" y="1557338"/>
            <a:ext cx="5797550" cy="4619625"/>
          </a:xfrm>
        </p:spPr>
        <p:txBody>
          <a:bodyPr/>
          <a:lstStyle/>
          <a:p>
            <a:endParaRPr lang="en-IN" dirty="0"/>
          </a:p>
        </p:txBody>
      </p:sp>
    </p:spTree>
    <p:extLst>
      <p:ext uri="{BB962C8B-B14F-4D97-AF65-F5344CB8AC3E}">
        <p14:creationId xmlns:p14="http://schemas.microsoft.com/office/powerpoint/2010/main" val="33315655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1716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9554F399-0272-D345-89A7-40D7A48C6E3D}" type="datetime1">
              <a:rPr lang="de-CH" smtClean="0">
                <a:solidFill>
                  <a:prstClr val="black">
                    <a:tint val="75000"/>
                  </a:prstClr>
                </a:solidFill>
              </a:rPr>
              <a:pPr/>
              <a:t>16.12.2021</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r>
              <a:rPr lang="de-DE">
                <a:solidFill>
                  <a:prstClr val="black">
                    <a:tint val="75000"/>
                  </a:prstClr>
                </a:solidFill>
              </a:rPr>
              <a:t>PV séance de travail, 1.9.2021</a:t>
            </a:r>
          </a:p>
        </p:txBody>
      </p:sp>
      <p:sp>
        <p:nvSpPr>
          <p:cNvPr id="6" name="Slide Number Placeholder 5"/>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15351481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BCF0C85-E415-D349-9B35-5A8679F6C810}" type="datetime1">
              <a:rPr lang="de-CH" smtClean="0">
                <a:solidFill>
                  <a:prstClr val="black">
                    <a:tint val="75000"/>
                  </a:prstClr>
                </a:solidFill>
              </a:rPr>
              <a:pPr/>
              <a:t>16.12.2021</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r>
              <a:rPr lang="de-DE">
                <a:solidFill>
                  <a:prstClr val="black">
                    <a:tint val="75000"/>
                  </a:prstClr>
                </a:solidFill>
              </a:rPr>
              <a:t>PV séance de travail, 1.9.2021</a:t>
            </a:r>
          </a:p>
        </p:txBody>
      </p:sp>
      <p:sp>
        <p:nvSpPr>
          <p:cNvPr id="6" name="Slide Number Placeholder 5"/>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8165134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1"/>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2" y="4589466"/>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80BF147C-2877-544D-87AF-CFDACA94CE57}" type="datetime1">
              <a:rPr lang="de-CH" smtClean="0">
                <a:solidFill>
                  <a:prstClr val="black">
                    <a:tint val="75000"/>
                  </a:prstClr>
                </a:solidFill>
              </a:rPr>
              <a:pPr/>
              <a:t>16.12.2021</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r>
              <a:rPr lang="de-DE">
                <a:solidFill>
                  <a:prstClr val="black">
                    <a:tint val="75000"/>
                  </a:prstClr>
                </a:solidFill>
              </a:rPr>
              <a:t>PV séance de travail, 1.9.2021</a:t>
            </a:r>
          </a:p>
        </p:txBody>
      </p:sp>
      <p:sp>
        <p:nvSpPr>
          <p:cNvPr id="6" name="Slide Number Placeholder 5"/>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20649804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D4F12D76-2605-2D4A-A406-A05EDF5521F1}" type="datetime1">
              <a:rPr lang="de-CH" smtClean="0">
                <a:solidFill>
                  <a:prstClr val="black">
                    <a:tint val="75000"/>
                  </a:prstClr>
                </a:solidFill>
              </a:rPr>
              <a:pPr/>
              <a:t>16.12.2021</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r>
              <a:rPr lang="de-DE">
                <a:solidFill>
                  <a:prstClr val="black">
                    <a:tint val="75000"/>
                  </a:prstClr>
                </a:solidFill>
              </a:rPr>
              <a:t>PV séance de travail, 1.9.2021</a:t>
            </a:r>
          </a:p>
        </p:txBody>
      </p:sp>
      <p:sp>
        <p:nvSpPr>
          <p:cNvPr id="7" name="Slide Number Placeholder 6"/>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39568009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8"/>
            <a:ext cx="105156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90"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BEE7AAD6-0464-D241-BAEF-8FECFC036B3B}" type="datetime1">
              <a:rPr lang="de-CH" smtClean="0">
                <a:solidFill>
                  <a:prstClr val="black">
                    <a:tint val="75000"/>
                  </a:prstClr>
                </a:solidFill>
              </a:rPr>
              <a:pPr/>
              <a:t>16.12.2021</a:t>
            </a:fld>
            <a:endParaRPr lang="de-DE">
              <a:solidFill>
                <a:prstClr val="black">
                  <a:tint val="75000"/>
                </a:prstClr>
              </a:solidFill>
            </a:endParaRPr>
          </a:p>
        </p:txBody>
      </p:sp>
      <p:sp>
        <p:nvSpPr>
          <p:cNvPr id="8" name="Footer Placeholder 7"/>
          <p:cNvSpPr>
            <a:spLocks noGrp="1"/>
          </p:cNvSpPr>
          <p:nvPr>
            <p:ph type="ftr" sz="quarter" idx="11"/>
          </p:nvPr>
        </p:nvSpPr>
        <p:spPr/>
        <p:txBody>
          <a:bodyPr/>
          <a:lstStyle/>
          <a:p>
            <a:r>
              <a:rPr lang="de-DE">
                <a:solidFill>
                  <a:prstClr val="black">
                    <a:tint val="75000"/>
                  </a:prstClr>
                </a:solidFill>
              </a:rPr>
              <a:t>PV séance de travail, 1.9.2021</a:t>
            </a:r>
          </a:p>
        </p:txBody>
      </p:sp>
      <p:sp>
        <p:nvSpPr>
          <p:cNvPr id="9" name="Slide Number Placeholder 8"/>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41844279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00D2CEBB-647E-8F4A-8043-ECAA5E206730}" type="datetime1">
              <a:rPr lang="de-CH" smtClean="0">
                <a:solidFill>
                  <a:prstClr val="black">
                    <a:tint val="75000"/>
                  </a:prstClr>
                </a:solidFill>
              </a:rPr>
              <a:pPr/>
              <a:t>16.12.2021</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r>
              <a:rPr lang="de-DE">
                <a:solidFill>
                  <a:prstClr val="black">
                    <a:tint val="75000"/>
                  </a:prstClr>
                </a:solidFill>
              </a:rPr>
              <a:t>PV séance de travail, 1.9.2021</a:t>
            </a:r>
          </a:p>
        </p:txBody>
      </p:sp>
      <p:sp>
        <p:nvSpPr>
          <p:cNvPr id="5" name="Slide Number Placeholder 4"/>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34193681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8D07FD-61DD-9F41-BD20-DF5D9405F65D}" type="datetime1">
              <a:rPr lang="de-CH" smtClean="0">
                <a:solidFill>
                  <a:prstClr val="black">
                    <a:tint val="75000"/>
                  </a:prstClr>
                </a:solidFill>
              </a:rPr>
              <a:pPr/>
              <a:t>16.12.2021</a:t>
            </a:fld>
            <a:endParaRPr lang="de-DE">
              <a:solidFill>
                <a:prstClr val="black">
                  <a:tint val="75000"/>
                </a:prstClr>
              </a:solidFill>
            </a:endParaRPr>
          </a:p>
        </p:txBody>
      </p:sp>
      <p:sp>
        <p:nvSpPr>
          <p:cNvPr id="3" name="Footer Placeholder 2"/>
          <p:cNvSpPr>
            <a:spLocks noGrp="1"/>
          </p:cNvSpPr>
          <p:nvPr>
            <p:ph type="ftr" sz="quarter" idx="11"/>
          </p:nvPr>
        </p:nvSpPr>
        <p:spPr/>
        <p:txBody>
          <a:bodyPr/>
          <a:lstStyle/>
          <a:p>
            <a:r>
              <a:rPr lang="de-DE">
                <a:solidFill>
                  <a:prstClr val="black">
                    <a:tint val="75000"/>
                  </a:prstClr>
                </a:solidFill>
              </a:rPr>
              <a:t>PV séance de travail, 1.9.2021</a:t>
            </a:r>
          </a:p>
        </p:txBody>
      </p:sp>
      <p:sp>
        <p:nvSpPr>
          <p:cNvPr id="4" name="Slide Number Placeholder 3"/>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25236744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6E28AFB-AA4A-0B4C-A1F6-B78153F017E0}" type="datetime1">
              <a:rPr lang="de-CH" smtClean="0">
                <a:solidFill>
                  <a:prstClr val="black">
                    <a:tint val="75000"/>
                  </a:prstClr>
                </a:solidFill>
              </a:rPr>
              <a:pPr/>
              <a:t>16.12.2021</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r>
              <a:rPr lang="de-DE">
                <a:solidFill>
                  <a:prstClr val="black">
                    <a:tint val="75000"/>
                  </a:prstClr>
                </a:solidFill>
              </a:rPr>
              <a:t>PV séance de travail, 1.9.2021</a:t>
            </a:r>
          </a:p>
        </p:txBody>
      </p:sp>
      <p:sp>
        <p:nvSpPr>
          <p:cNvPr id="7" name="Slide Number Placeholder 6"/>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2559742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8"/>
            <a:ext cx="6172201"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57E1930-349B-7D46-9F7A-E3E4456D8055}" type="datetime1">
              <a:rPr lang="de-CH" smtClean="0">
                <a:solidFill>
                  <a:prstClr val="black">
                    <a:tint val="75000"/>
                  </a:prstClr>
                </a:solidFill>
              </a:rPr>
              <a:pPr/>
              <a:t>16.12.2021</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r>
              <a:rPr lang="de-DE">
                <a:solidFill>
                  <a:prstClr val="black">
                    <a:tint val="75000"/>
                  </a:prstClr>
                </a:solidFill>
              </a:rPr>
              <a:t>PV séance de travail, 1.9.2021</a:t>
            </a:r>
          </a:p>
        </p:txBody>
      </p:sp>
      <p:sp>
        <p:nvSpPr>
          <p:cNvPr id="7" name="Slide Number Placeholder 6"/>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3663527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200"/>
            </a:lvl1pPr>
          </a:lstStyle>
          <a:p>
            <a:r>
              <a:rPr lang="en-US" dirty="0"/>
              <a:t>Graph</a:t>
            </a:r>
            <a:endParaRPr lang="en-IN" dirty="0"/>
          </a:p>
        </p:txBody>
      </p:sp>
      <p:sp>
        <p:nvSpPr>
          <p:cNvPr id="3" name="Date Placeholder 2"/>
          <p:cNvSpPr>
            <a:spLocks noGrp="1"/>
          </p:cNvSpPr>
          <p:nvPr>
            <p:ph type="dt" sz="half" idx="10"/>
          </p:nvPr>
        </p:nvSpPr>
        <p:spPr/>
        <p:txBody>
          <a:bodyPr/>
          <a:lstStyle/>
          <a:p>
            <a:fld id="{2447D393-8E64-42F1-9DF6-9F7270657BBE}" type="datetimeFigureOut">
              <a:rPr lang="en-IN" smtClean="0"/>
              <a:t>16-12-2021</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C22BFDAE-6548-4F81-8C0C-971B8A41ABB5}" type="slidenum">
              <a:rPr lang="en-IN" smtClean="0"/>
              <a:t>‹N°›</a:t>
            </a:fld>
            <a:endParaRPr lang="en-IN"/>
          </a:p>
        </p:txBody>
      </p:sp>
      <p:sp>
        <p:nvSpPr>
          <p:cNvPr id="7" name="Chart Placeholder 6"/>
          <p:cNvSpPr>
            <a:spLocks noGrp="1"/>
          </p:cNvSpPr>
          <p:nvPr>
            <p:ph type="chart" sz="quarter" idx="13"/>
          </p:nvPr>
        </p:nvSpPr>
        <p:spPr>
          <a:xfrm>
            <a:off x="1882775" y="1557338"/>
            <a:ext cx="7793038" cy="4392612"/>
          </a:xfrm>
        </p:spPr>
        <p:txBody>
          <a:bodyPr/>
          <a:lstStyle/>
          <a:p>
            <a:endParaRPr lang="en-IN"/>
          </a:p>
        </p:txBody>
      </p:sp>
    </p:spTree>
    <p:extLst>
      <p:ext uri="{BB962C8B-B14F-4D97-AF65-F5344CB8AC3E}">
        <p14:creationId xmlns:p14="http://schemas.microsoft.com/office/powerpoint/2010/main" val="34624111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30741F0-7EE4-C44C-AB65-EEF82C5FE55A}" type="datetime1">
              <a:rPr lang="de-CH" smtClean="0">
                <a:solidFill>
                  <a:prstClr val="black">
                    <a:tint val="75000"/>
                  </a:prstClr>
                </a:solidFill>
              </a:rPr>
              <a:pPr/>
              <a:t>16.12.2021</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r>
              <a:rPr lang="de-DE">
                <a:solidFill>
                  <a:prstClr val="black">
                    <a:tint val="75000"/>
                  </a:prstClr>
                </a:solidFill>
              </a:rPr>
              <a:t>PV séance de travail, 1.9.2021</a:t>
            </a:r>
          </a:p>
        </p:txBody>
      </p:sp>
      <p:sp>
        <p:nvSpPr>
          <p:cNvPr id="6" name="Slide Number Placeholder 5"/>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15050920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7BD6B083-4183-FE4D-8CC3-38A8136EC2EF}" type="datetime1">
              <a:rPr lang="de-CH" smtClean="0">
                <a:solidFill>
                  <a:prstClr val="black">
                    <a:tint val="75000"/>
                  </a:prstClr>
                </a:solidFill>
              </a:rPr>
              <a:pPr/>
              <a:t>16.12.2021</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r>
              <a:rPr lang="de-DE">
                <a:solidFill>
                  <a:prstClr val="black">
                    <a:tint val="75000"/>
                  </a:prstClr>
                </a:solidFill>
              </a:rPr>
              <a:t>PV séance de travail, 1.9.2021</a:t>
            </a:r>
          </a:p>
        </p:txBody>
      </p:sp>
      <p:sp>
        <p:nvSpPr>
          <p:cNvPr id="6" name="Slide Number Placeholder 5"/>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38879783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36079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9554F399-0272-D345-89A7-40D7A48C6E3D}" type="datetime1">
              <a:rPr lang="de-CH" smtClean="0">
                <a:solidFill>
                  <a:prstClr val="black">
                    <a:tint val="75000"/>
                  </a:prstClr>
                </a:solidFill>
              </a:rPr>
              <a:pPr/>
              <a:t>16.12.2021</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r>
              <a:rPr lang="de-DE">
                <a:solidFill>
                  <a:prstClr val="black">
                    <a:tint val="75000"/>
                  </a:prstClr>
                </a:solidFill>
              </a:rPr>
              <a:t>PV séance de travail, 1.9.2021</a:t>
            </a:r>
          </a:p>
        </p:txBody>
      </p:sp>
      <p:sp>
        <p:nvSpPr>
          <p:cNvPr id="6" name="Slide Number Placeholder 5"/>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15924986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BCF0C85-E415-D349-9B35-5A8679F6C810}" type="datetime1">
              <a:rPr lang="de-CH" smtClean="0">
                <a:solidFill>
                  <a:prstClr val="black">
                    <a:tint val="75000"/>
                  </a:prstClr>
                </a:solidFill>
              </a:rPr>
              <a:pPr/>
              <a:t>16.12.2021</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r>
              <a:rPr lang="de-DE">
                <a:solidFill>
                  <a:prstClr val="black">
                    <a:tint val="75000"/>
                  </a:prstClr>
                </a:solidFill>
              </a:rPr>
              <a:t>PV séance de travail, 1.9.2021</a:t>
            </a:r>
          </a:p>
        </p:txBody>
      </p:sp>
      <p:sp>
        <p:nvSpPr>
          <p:cNvPr id="6" name="Slide Number Placeholder 5"/>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22475595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1"/>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2" y="4589466"/>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80BF147C-2877-544D-87AF-CFDACA94CE57}" type="datetime1">
              <a:rPr lang="de-CH" smtClean="0">
                <a:solidFill>
                  <a:prstClr val="black">
                    <a:tint val="75000"/>
                  </a:prstClr>
                </a:solidFill>
              </a:rPr>
              <a:pPr/>
              <a:t>16.12.2021</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r>
              <a:rPr lang="de-DE">
                <a:solidFill>
                  <a:prstClr val="black">
                    <a:tint val="75000"/>
                  </a:prstClr>
                </a:solidFill>
              </a:rPr>
              <a:t>PV séance de travail, 1.9.2021</a:t>
            </a:r>
          </a:p>
        </p:txBody>
      </p:sp>
      <p:sp>
        <p:nvSpPr>
          <p:cNvPr id="6" name="Slide Number Placeholder 5"/>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16853002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D4F12D76-2605-2D4A-A406-A05EDF5521F1}" type="datetime1">
              <a:rPr lang="de-CH" smtClean="0">
                <a:solidFill>
                  <a:prstClr val="black">
                    <a:tint val="75000"/>
                  </a:prstClr>
                </a:solidFill>
              </a:rPr>
              <a:pPr/>
              <a:t>16.12.2021</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r>
              <a:rPr lang="de-DE">
                <a:solidFill>
                  <a:prstClr val="black">
                    <a:tint val="75000"/>
                  </a:prstClr>
                </a:solidFill>
              </a:rPr>
              <a:t>PV séance de travail, 1.9.2021</a:t>
            </a:r>
          </a:p>
        </p:txBody>
      </p:sp>
      <p:sp>
        <p:nvSpPr>
          <p:cNvPr id="7" name="Slide Number Placeholder 6"/>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7289815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8"/>
            <a:ext cx="105156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90"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BEE7AAD6-0464-D241-BAEF-8FECFC036B3B}" type="datetime1">
              <a:rPr lang="de-CH" smtClean="0">
                <a:solidFill>
                  <a:prstClr val="black">
                    <a:tint val="75000"/>
                  </a:prstClr>
                </a:solidFill>
              </a:rPr>
              <a:pPr/>
              <a:t>16.12.2021</a:t>
            </a:fld>
            <a:endParaRPr lang="de-DE">
              <a:solidFill>
                <a:prstClr val="black">
                  <a:tint val="75000"/>
                </a:prstClr>
              </a:solidFill>
            </a:endParaRPr>
          </a:p>
        </p:txBody>
      </p:sp>
      <p:sp>
        <p:nvSpPr>
          <p:cNvPr id="8" name="Footer Placeholder 7"/>
          <p:cNvSpPr>
            <a:spLocks noGrp="1"/>
          </p:cNvSpPr>
          <p:nvPr>
            <p:ph type="ftr" sz="quarter" idx="11"/>
          </p:nvPr>
        </p:nvSpPr>
        <p:spPr/>
        <p:txBody>
          <a:bodyPr/>
          <a:lstStyle/>
          <a:p>
            <a:r>
              <a:rPr lang="de-DE">
                <a:solidFill>
                  <a:prstClr val="black">
                    <a:tint val="75000"/>
                  </a:prstClr>
                </a:solidFill>
              </a:rPr>
              <a:t>PV séance de travail, 1.9.2021</a:t>
            </a:r>
          </a:p>
        </p:txBody>
      </p:sp>
      <p:sp>
        <p:nvSpPr>
          <p:cNvPr id="9" name="Slide Number Placeholder 8"/>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9121262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00D2CEBB-647E-8F4A-8043-ECAA5E206730}" type="datetime1">
              <a:rPr lang="de-CH" smtClean="0">
                <a:solidFill>
                  <a:prstClr val="black">
                    <a:tint val="75000"/>
                  </a:prstClr>
                </a:solidFill>
              </a:rPr>
              <a:pPr/>
              <a:t>16.12.2021</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r>
              <a:rPr lang="de-DE">
                <a:solidFill>
                  <a:prstClr val="black">
                    <a:tint val="75000"/>
                  </a:prstClr>
                </a:solidFill>
              </a:rPr>
              <a:t>PV séance de travail, 1.9.2021</a:t>
            </a:r>
          </a:p>
        </p:txBody>
      </p:sp>
      <p:sp>
        <p:nvSpPr>
          <p:cNvPr id="5" name="Slide Number Placeholder 4"/>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17605204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8D07FD-61DD-9F41-BD20-DF5D9405F65D}" type="datetime1">
              <a:rPr lang="de-CH" smtClean="0">
                <a:solidFill>
                  <a:prstClr val="black">
                    <a:tint val="75000"/>
                  </a:prstClr>
                </a:solidFill>
              </a:rPr>
              <a:pPr/>
              <a:t>16.12.2021</a:t>
            </a:fld>
            <a:endParaRPr lang="de-DE">
              <a:solidFill>
                <a:prstClr val="black">
                  <a:tint val="75000"/>
                </a:prstClr>
              </a:solidFill>
            </a:endParaRPr>
          </a:p>
        </p:txBody>
      </p:sp>
      <p:sp>
        <p:nvSpPr>
          <p:cNvPr id="3" name="Footer Placeholder 2"/>
          <p:cNvSpPr>
            <a:spLocks noGrp="1"/>
          </p:cNvSpPr>
          <p:nvPr>
            <p:ph type="ftr" sz="quarter" idx="11"/>
          </p:nvPr>
        </p:nvSpPr>
        <p:spPr/>
        <p:txBody>
          <a:bodyPr/>
          <a:lstStyle/>
          <a:p>
            <a:r>
              <a:rPr lang="de-DE">
                <a:solidFill>
                  <a:prstClr val="black">
                    <a:tint val="75000"/>
                  </a:prstClr>
                </a:solidFill>
              </a:rPr>
              <a:t>PV séance de travail, 1.9.2021</a:t>
            </a:r>
          </a:p>
        </p:txBody>
      </p:sp>
      <p:sp>
        <p:nvSpPr>
          <p:cNvPr id="4" name="Slide Number Placeholder 3"/>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2572858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880" y="222735"/>
            <a:ext cx="11510158" cy="781095"/>
          </a:xfrm>
        </p:spPr>
        <p:txBody>
          <a:bodyPr>
            <a:normAutofit/>
          </a:bodyPr>
          <a:lstStyle>
            <a:lvl1pPr>
              <a:defRPr sz="3200"/>
            </a:lvl1pPr>
          </a:lstStyle>
          <a:p>
            <a:r>
              <a:rPr lang="en-US" dirty="0"/>
              <a:t>Table</a:t>
            </a:r>
            <a:endParaRPr lang="en-IN" dirty="0"/>
          </a:p>
        </p:txBody>
      </p:sp>
      <p:sp>
        <p:nvSpPr>
          <p:cNvPr id="3" name="Date Placeholder 2"/>
          <p:cNvSpPr>
            <a:spLocks noGrp="1"/>
          </p:cNvSpPr>
          <p:nvPr>
            <p:ph type="dt" sz="half" idx="10"/>
          </p:nvPr>
        </p:nvSpPr>
        <p:spPr/>
        <p:txBody>
          <a:bodyPr/>
          <a:lstStyle/>
          <a:p>
            <a:fld id="{2447D393-8E64-42F1-9DF6-9F7270657BBE}" type="datetimeFigureOut">
              <a:rPr lang="en-IN" smtClean="0"/>
              <a:t>16-12-2021</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C22BFDAE-6548-4F81-8C0C-971B8A41ABB5}" type="slidenum">
              <a:rPr lang="en-IN" smtClean="0"/>
              <a:t>‹N°›</a:t>
            </a:fld>
            <a:endParaRPr lang="en-IN"/>
          </a:p>
        </p:txBody>
      </p:sp>
      <p:sp>
        <p:nvSpPr>
          <p:cNvPr id="7" name="Table Placeholder 6"/>
          <p:cNvSpPr>
            <a:spLocks noGrp="1"/>
          </p:cNvSpPr>
          <p:nvPr>
            <p:ph type="tbl" sz="quarter" idx="13"/>
          </p:nvPr>
        </p:nvSpPr>
        <p:spPr>
          <a:xfrm>
            <a:off x="346880" y="1555750"/>
            <a:ext cx="11510158" cy="4394200"/>
          </a:xfrm>
        </p:spPr>
        <p:txBody>
          <a:bodyPr/>
          <a:lstStyle/>
          <a:p>
            <a:endParaRPr lang="en-IN"/>
          </a:p>
        </p:txBody>
      </p:sp>
    </p:spTree>
    <p:extLst>
      <p:ext uri="{BB962C8B-B14F-4D97-AF65-F5344CB8AC3E}">
        <p14:creationId xmlns:p14="http://schemas.microsoft.com/office/powerpoint/2010/main" val="22964082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6E28AFB-AA4A-0B4C-A1F6-B78153F017E0}" type="datetime1">
              <a:rPr lang="de-CH" smtClean="0">
                <a:solidFill>
                  <a:prstClr val="black">
                    <a:tint val="75000"/>
                  </a:prstClr>
                </a:solidFill>
              </a:rPr>
              <a:pPr/>
              <a:t>16.12.2021</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r>
              <a:rPr lang="de-DE">
                <a:solidFill>
                  <a:prstClr val="black">
                    <a:tint val="75000"/>
                  </a:prstClr>
                </a:solidFill>
              </a:rPr>
              <a:t>PV séance de travail, 1.9.2021</a:t>
            </a:r>
          </a:p>
        </p:txBody>
      </p:sp>
      <p:sp>
        <p:nvSpPr>
          <p:cNvPr id="7" name="Slide Number Placeholder 6"/>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3212412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8"/>
            <a:ext cx="6172201"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57E1930-349B-7D46-9F7A-E3E4456D8055}" type="datetime1">
              <a:rPr lang="de-CH" smtClean="0">
                <a:solidFill>
                  <a:prstClr val="black">
                    <a:tint val="75000"/>
                  </a:prstClr>
                </a:solidFill>
              </a:rPr>
              <a:pPr/>
              <a:t>16.12.2021</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r>
              <a:rPr lang="de-DE">
                <a:solidFill>
                  <a:prstClr val="black">
                    <a:tint val="75000"/>
                  </a:prstClr>
                </a:solidFill>
              </a:rPr>
              <a:t>PV séance de travail, 1.9.2021</a:t>
            </a:r>
          </a:p>
        </p:txBody>
      </p:sp>
      <p:sp>
        <p:nvSpPr>
          <p:cNvPr id="7" name="Slide Number Placeholder 6"/>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19508936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30741F0-7EE4-C44C-AB65-EEF82C5FE55A}" type="datetime1">
              <a:rPr lang="de-CH" smtClean="0">
                <a:solidFill>
                  <a:prstClr val="black">
                    <a:tint val="75000"/>
                  </a:prstClr>
                </a:solidFill>
              </a:rPr>
              <a:pPr/>
              <a:t>16.12.2021</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r>
              <a:rPr lang="de-DE">
                <a:solidFill>
                  <a:prstClr val="black">
                    <a:tint val="75000"/>
                  </a:prstClr>
                </a:solidFill>
              </a:rPr>
              <a:t>PV séance de travail, 1.9.2021</a:t>
            </a:r>
          </a:p>
        </p:txBody>
      </p:sp>
      <p:sp>
        <p:nvSpPr>
          <p:cNvPr id="6" name="Slide Number Placeholder 5"/>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19584804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7BD6B083-4183-FE4D-8CC3-38A8136EC2EF}" type="datetime1">
              <a:rPr lang="de-CH" smtClean="0">
                <a:solidFill>
                  <a:prstClr val="black">
                    <a:tint val="75000"/>
                  </a:prstClr>
                </a:solidFill>
              </a:rPr>
              <a:pPr/>
              <a:t>16.12.2021</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r>
              <a:rPr lang="de-DE">
                <a:solidFill>
                  <a:prstClr val="black">
                    <a:tint val="75000"/>
                  </a:prstClr>
                </a:solidFill>
              </a:rPr>
              <a:t>PV séance de travail, 1.9.2021</a:t>
            </a:r>
          </a:p>
        </p:txBody>
      </p:sp>
      <p:sp>
        <p:nvSpPr>
          <p:cNvPr id="6" name="Slide Number Placeholder 5"/>
          <p:cNvSpPr>
            <a:spLocks noGrp="1"/>
          </p:cNvSpPr>
          <p:nvPr>
            <p:ph type="sldNum" sz="quarter" idx="12"/>
          </p:nvPr>
        </p:nvSpPr>
        <p:spPr/>
        <p:txBody>
          <a:bodyPr/>
          <a:lstStyle/>
          <a:p>
            <a:fld id="{422B0FDB-972E-164D-878F-276BAECB6761}"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8342138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0405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cxnSp>
        <p:nvCxnSpPr>
          <p:cNvPr id="19" name="Straight Connector 18"/>
          <p:cNvCxnSpPr/>
          <p:nvPr userDrawn="1"/>
        </p:nvCxnSpPr>
        <p:spPr>
          <a:xfrm flipV="1">
            <a:off x="4824667" y="3730101"/>
            <a:ext cx="0" cy="2169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7450536" y="1577453"/>
            <a:ext cx="0" cy="2169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10678614" y="3730100"/>
            <a:ext cx="0" cy="2169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flipV="1">
            <a:off x="1446663" y="1577454"/>
            <a:ext cx="0" cy="2169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normAutofit/>
          </a:bodyPr>
          <a:lstStyle>
            <a:lvl1pPr>
              <a:defRPr sz="3200"/>
            </a:lvl1pPr>
          </a:lstStyle>
          <a:p>
            <a:r>
              <a:rPr lang="en-US" dirty="0"/>
              <a:t>Timeline</a:t>
            </a:r>
            <a:endParaRPr lang="en-IN" dirty="0"/>
          </a:p>
        </p:txBody>
      </p:sp>
      <p:sp>
        <p:nvSpPr>
          <p:cNvPr id="3" name="Date Placeholder 2"/>
          <p:cNvSpPr>
            <a:spLocks noGrp="1"/>
          </p:cNvSpPr>
          <p:nvPr>
            <p:ph type="dt" sz="half" idx="10"/>
          </p:nvPr>
        </p:nvSpPr>
        <p:spPr/>
        <p:txBody>
          <a:bodyPr/>
          <a:lstStyle/>
          <a:p>
            <a:fld id="{2447D393-8E64-42F1-9DF6-9F7270657BBE}" type="datetimeFigureOut">
              <a:rPr lang="en-IN" smtClean="0"/>
              <a:t>16-12-2021</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C22BFDAE-6548-4F81-8C0C-971B8A41ABB5}" type="slidenum">
              <a:rPr lang="en-IN" smtClean="0"/>
              <a:t>‹N°›</a:t>
            </a:fld>
            <a:endParaRPr lang="en-IN"/>
          </a:p>
        </p:txBody>
      </p:sp>
      <p:cxnSp>
        <p:nvCxnSpPr>
          <p:cNvPr id="9" name="Straight Connector 8"/>
          <p:cNvCxnSpPr/>
          <p:nvPr userDrawn="1"/>
        </p:nvCxnSpPr>
        <p:spPr>
          <a:xfrm>
            <a:off x="838200" y="3747448"/>
            <a:ext cx="10515600" cy="0"/>
          </a:xfrm>
          <a:prstGeom prst="line">
            <a:avLst/>
          </a:prstGeom>
          <a:ln w="28575">
            <a:solidFill>
              <a:srgbClr val="02587B"/>
            </a:solidFill>
          </a:ln>
        </p:spPr>
        <p:style>
          <a:lnRef idx="1">
            <a:schemeClr val="accent1"/>
          </a:lnRef>
          <a:fillRef idx="0">
            <a:schemeClr val="accent1"/>
          </a:fillRef>
          <a:effectRef idx="0">
            <a:schemeClr val="accent1"/>
          </a:effectRef>
          <a:fontRef idx="minor">
            <a:schemeClr val="tx1"/>
          </a:fontRef>
        </p:style>
      </p:cxnSp>
      <p:sp>
        <p:nvSpPr>
          <p:cNvPr id="10" name="Oval 9"/>
          <p:cNvSpPr/>
          <p:nvPr userDrawn="1"/>
        </p:nvSpPr>
        <p:spPr>
          <a:xfrm>
            <a:off x="1241947" y="3542731"/>
            <a:ext cx="409433" cy="40943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Oval 10"/>
          <p:cNvSpPr/>
          <p:nvPr userDrawn="1"/>
        </p:nvSpPr>
        <p:spPr>
          <a:xfrm>
            <a:off x="4619951" y="3525385"/>
            <a:ext cx="409433" cy="40943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Oval 11"/>
          <p:cNvSpPr/>
          <p:nvPr userDrawn="1"/>
        </p:nvSpPr>
        <p:spPr>
          <a:xfrm>
            <a:off x="7254919" y="3542731"/>
            <a:ext cx="409433" cy="40943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Oval 12"/>
          <p:cNvSpPr/>
          <p:nvPr userDrawn="1"/>
        </p:nvSpPr>
        <p:spPr>
          <a:xfrm>
            <a:off x="10473898" y="3542731"/>
            <a:ext cx="409433" cy="40943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Text Placeholder 17"/>
          <p:cNvSpPr>
            <a:spLocks noGrp="1"/>
          </p:cNvSpPr>
          <p:nvPr>
            <p:ph type="body" sz="quarter" idx="13"/>
          </p:nvPr>
        </p:nvSpPr>
        <p:spPr>
          <a:xfrm>
            <a:off x="1651000" y="1577975"/>
            <a:ext cx="1930400" cy="1651000"/>
          </a:xfrm>
        </p:spPr>
        <p:txBody>
          <a:bodyPr>
            <a:noAutofit/>
          </a:bodyPr>
          <a:lstStyle>
            <a:lvl1pPr>
              <a:defRPr sz="1800" b="1"/>
            </a:lvl1pPr>
            <a:lvl2pPr>
              <a:defRPr sz="1600"/>
            </a:lvl2pPr>
            <a:lvl3pPr>
              <a:defRPr sz="1400"/>
            </a:lvl3pPr>
            <a:lvl4pPr>
              <a:defRPr sz="1200"/>
            </a:lvl4pPr>
            <a:lvl5pPr>
              <a:defRPr sz="1200"/>
            </a:lvl5pPr>
          </a:lstStyle>
          <a:p>
            <a:pPr lvl="0"/>
            <a:r>
              <a:rPr lang="en-US" dirty="0"/>
              <a:t>Edit Master text styles</a:t>
            </a:r>
          </a:p>
          <a:p>
            <a:pPr lvl="1"/>
            <a:r>
              <a:rPr lang="en-US" dirty="0"/>
              <a:t>Second level</a:t>
            </a:r>
          </a:p>
          <a:p>
            <a:pPr lvl="2"/>
            <a:r>
              <a:rPr lang="en-US" dirty="0"/>
              <a:t>Third level</a:t>
            </a:r>
          </a:p>
        </p:txBody>
      </p:sp>
      <p:sp>
        <p:nvSpPr>
          <p:cNvPr id="23" name="Text Placeholder 17"/>
          <p:cNvSpPr>
            <a:spLocks noGrp="1"/>
          </p:cNvSpPr>
          <p:nvPr>
            <p:ph type="body" sz="quarter" idx="14"/>
          </p:nvPr>
        </p:nvSpPr>
        <p:spPr>
          <a:xfrm>
            <a:off x="7586636" y="1577975"/>
            <a:ext cx="1930400" cy="1651000"/>
          </a:xfrm>
        </p:spPr>
        <p:txBody>
          <a:bodyPr>
            <a:noAutofit/>
          </a:bodyPr>
          <a:lstStyle>
            <a:lvl1pPr>
              <a:defRPr sz="1800" b="1"/>
            </a:lvl1pPr>
            <a:lvl2pPr>
              <a:defRPr sz="1600"/>
            </a:lvl2pPr>
            <a:lvl3pPr>
              <a:defRPr sz="1400"/>
            </a:lvl3pPr>
            <a:lvl4pPr>
              <a:defRPr sz="1200"/>
            </a:lvl4pPr>
            <a:lvl5pPr>
              <a:defRPr sz="1200"/>
            </a:lvl5pPr>
          </a:lstStyle>
          <a:p>
            <a:pPr lvl="0"/>
            <a:r>
              <a:rPr lang="en-US" dirty="0"/>
              <a:t>Edit Master text styles</a:t>
            </a:r>
          </a:p>
          <a:p>
            <a:pPr lvl="1"/>
            <a:r>
              <a:rPr lang="en-US" dirty="0"/>
              <a:t>Second level</a:t>
            </a:r>
          </a:p>
          <a:p>
            <a:pPr lvl="2"/>
            <a:r>
              <a:rPr lang="en-US" dirty="0"/>
              <a:t>Third level</a:t>
            </a:r>
          </a:p>
        </p:txBody>
      </p:sp>
      <p:sp>
        <p:nvSpPr>
          <p:cNvPr id="25" name="Text Placeholder 17"/>
          <p:cNvSpPr>
            <a:spLocks noGrp="1"/>
          </p:cNvSpPr>
          <p:nvPr>
            <p:ph type="body" sz="quarter" idx="16"/>
          </p:nvPr>
        </p:nvSpPr>
        <p:spPr>
          <a:xfrm>
            <a:off x="2791909" y="4264499"/>
            <a:ext cx="1930400" cy="1651000"/>
          </a:xfrm>
        </p:spPr>
        <p:txBody>
          <a:bodyPr>
            <a:noAutofit/>
          </a:bodyPr>
          <a:lstStyle>
            <a:lvl1pPr algn="r">
              <a:defRPr sz="1800" b="1"/>
            </a:lvl1pPr>
            <a:lvl2pPr algn="r">
              <a:defRPr sz="1600"/>
            </a:lvl2pPr>
            <a:lvl3pPr algn="r">
              <a:defRPr sz="1400"/>
            </a:lvl3pPr>
            <a:lvl4pPr>
              <a:defRPr sz="1200"/>
            </a:lvl4pPr>
            <a:lvl5pPr>
              <a:defRPr sz="1200"/>
            </a:lvl5pPr>
          </a:lstStyle>
          <a:p>
            <a:pPr lvl="0"/>
            <a:r>
              <a:rPr lang="en-US" dirty="0"/>
              <a:t>Edit Master text styles</a:t>
            </a:r>
          </a:p>
          <a:p>
            <a:pPr lvl="1"/>
            <a:r>
              <a:rPr lang="en-US" dirty="0"/>
              <a:t>Second level</a:t>
            </a:r>
          </a:p>
          <a:p>
            <a:pPr lvl="2"/>
            <a:r>
              <a:rPr lang="en-US" dirty="0"/>
              <a:t>Third level</a:t>
            </a:r>
          </a:p>
        </p:txBody>
      </p:sp>
      <p:sp>
        <p:nvSpPr>
          <p:cNvPr id="26" name="Text Placeholder 17"/>
          <p:cNvSpPr>
            <a:spLocks noGrp="1"/>
          </p:cNvSpPr>
          <p:nvPr>
            <p:ph type="body" sz="quarter" idx="17"/>
          </p:nvPr>
        </p:nvSpPr>
        <p:spPr>
          <a:xfrm>
            <a:off x="8645855" y="4264499"/>
            <a:ext cx="1930400" cy="1651000"/>
          </a:xfrm>
        </p:spPr>
        <p:txBody>
          <a:bodyPr>
            <a:noAutofit/>
          </a:bodyPr>
          <a:lstStyle>
            <a:lvl1pPr algn="r">
              <a:defRPr sz="1800" b="1"/>
            </a:lvl1pPr>
            <a:lvl2pPr algn="r">
              <a:defRPr sz="1600"/>
            </a:lvl2pPr>
            <a:lvl3pPr algn="r">
              <a:defRPr sz="1400"/>
            </a:lvl3pPr>
            <a:lvl4pPr>
              <a:defRPr sz="1200"/>
            </a:lvl4pPr>
            <a:lvl5pPr>
              <a:defRPr sz="1200"/>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03172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200"/>
            </a:lvl1pPr>
          </a:lstStyle>
          <a:p>
            <a:r>
              <a:rPr lang="en-US" dirty="0"/>
              <a:t>Challenges</a:t>
            </a:r>
            <a:endParaRPr lang="en-IN" dirty="0"/>
          </a:p>
        </p:txBody>
      </p:sp>
      <p:sp>
        <p:nvSpPr>
          <p:cNvPr id="3" name="Date Placeholder 2"/>
          <p:cNvSpPr>
            <a:spLocks noGrp="1"/>
          </p:cNvSpPr>
          <p:nvPr>
            <p:ph type="dt" sz="half" idx="10"/>
          </p:nvPr>
        </p:nvSpPr>
        <p:spPr/>
        <p:txBody>
          <a:bodyPr/>
          <a:lstStyle/>
          <a:p>
            <a:fld id="{2447D393-8E64-42F1-9DF6-9F7270657BBE}" type="datetimeFigureOut">
              <a:rPr lang="en-IN" smtClean="0"/>
              <a:t>16-12-2021</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C22BFDAE-6548-4F81-8C0C-971B8A41ABB5}" type="slidenum">
              <a:rPr lang="en-IN" smtClean="0"/>
              <a:t>‹N°›</a:t>
            </a:fld>
            <a:endParaRPr lang="en-IN"/>
          </a:p>
        </p:txBody>
      </p:sp>
      <p:sp>
        <p:nvSpPr>
          <p:cNvPr id="6" name="Rectangle 5"/>
          <p:cNvSpPr/>
          <p:nvPr userDrawn="1"/>
        </p:nvSpPr>
        <p:spPr>
          <a:xfrm>
            <a:off x="334963" y="1557338"/>
            <a:ext cx="3078707" cy="399730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userDrawn="1"/>
        </p:nvSpPr>
        <p:spPr>
          <a:xfrm>
            <a:off x="8778329" y="1557338"/>
            <a:ext cx="3078707" cy="399730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Text Placeholder 17"/>
          <p:cNvSpPr>
            <a:spLocks noGrp="1"/>
          </p:cNvSpPr>
          <p:nvPr>
            <p:ph type="body" sz="quarter" idx="13"/>
          </p:nvPr>
        </p:nvSpPr>
        <p:spPr>
          <a:xfrm>
            <a:off x="452105" y="1805769"/>
            <a:ext cx="2797791" cy="2142840"/>
          </a:xfrm>
        </p:spPr>
        <p:txBody>
          <a:bodyPr>
            <a:noAutofit/>
          </a:bodyPr>
          <a:lstStyle>
            <a:lvl1pPr>
              <a:defRPr sz="1800" b="1">
                <a:solidFill>
                  <a:schemeClr val="bg2">
                    <a:lumMod val="25000"/>
                  </a:schemeClr>
                </a:solidFill>
              </a:defRPr>
            </a:lvl1pPr>
            <a:lvl2pPr>
              <a:defRPr sz="1600">
                <a:solidFill>
                  <a:schemeClr val="bg2">
                    <a:lumMod val="25000"/>
                  </a:schemeClr>
                </a:solidFill>
              </a:defRPr>
            </a:lvl2pPr>
            <a:lvl3pPr>
              <a:defRPr sz="1400">
                <a:solidFill>
                  <a:schemeClr val="bg2">
                    <a:lumMod val="25000"/>
                  </a:schemeClr>
                </a:solidFill>
              </a:defRPr>
            </a:lvl3pPr>
            <a:lvl4pPr>
              <a:defRPr sz="1200"/>
            </a:lvl4pPr>
            <a:lvl5pPr>
              <a:defRPr sz="1200"/>
            </a:lvl5pPr>
          </a:lstStyle>
          <a:p>
            <a:pPr lvl="0"/>
            <a:r>
              <a:rPr lang="en-US" dirty="0"/>
              <a:t>Edit Master text styles</a:t>
            </a:r>
          </a:p>
          <a:p>
            <a:pPr lvl="1"/>
            <a:r>
              <a:rPr lang="en-US" dirty="0"/>
              <a:t>Second level</a:t>
            </a:r>
          </a:p>
          <a:p>
            <a:pPr lvl="2"/>
            <a:r>
              <a:rPr lang="en-US" dirty="0"/>
              <a:t>Third level</a:t>
            </a:r>
          </a:p>
        </p:txBody>
      </p:sp>
      <p:sp>
        <p:nvSpPr>
          <p:cNvPr id="24" name="Rectangle 23"/>
          <p:cNvSpPr/>
          <p:nvPr userDrawn="1"/>
        </p:nvSpPr>
        <p:spPr>
          <a:xfrm>
            <a:off x="4556646" y="1557338"/>
            <a:ext cx="3078707" cy="39973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Text Placeholder 17"/>
          <p:cNvSpPr>
            <a:spLocks noGrp="1"/>
          </p:cNvSpPr>
          <p:nvPr>
            <p:ph type="body" sz="quarter" idx="14"/>
          </p:nvPr>
        </p:nvSpPr>
        <p:spPr>
          <a:xfrm>
            <a:off x="4697103" y="1805769"/>
            <a:ext cx="2797791" cy="2142840"/>
          </a:xfrm>
        </p:spPr>
        <p:txBody>
          <a:bodyPr>
            <a:noAutofit/>
          </a:bodyPr>
          <a:lstStyle>
            <a:lvl1pPr>
              <a:defRPr sz="1800" b="1">
                <a:solidFill>
                  <a:schemeClr val="accent6">
                    <a:lumMod val="50000"/>
                  </a:schemeClr>
                </a:solidFill>
              </a:defRPr>
            </a:lvl1pPr>
            <a:lvl2pPr>
              <a:defRPr sz="1600">
                <a:solidFill>
                  <a:schemeClr val="accent6">
                    <a:lumMod val="50000"/>
                  </a:schemeClr>
                </a:solidFill>
              </a:defRPr>
            </a:lvl2pPr>
            <a:lvl3pPr>
              <a:defRPr sz="1400">
                <a:solidFill>
                  <a:schemeClr val="accent6">
                    <a:lumMod val="50000"/>
                  </a:schemeClr>
                </a:solidFill>
              </a:defRPr>
            </a:lvl3pPr>
            <a:lvl4pPr>
              <a:defRPr sz="1200"/>
            </a:lvl4pPr>
            <a:lvl5pPr>
              <a:defRPr sz="1200"/>
            </a:lvl5pPr>
          </a:lstStyle>
          <a:p>
            <a:pPr lvl="0"/>
            <a:r>
              <a:rPr lang="en-US" dirty="0"/>
              <a:t>Edit Master text styles</a:t>
            </a:r>
          </a:p>
          <a:p>
            <a:pPr lvl="1"/>
            <a:r>
              <a:rPr lang="en-US" dirty="0"/>
              <a:t>Second level</a:t>
            </a:r>
          </a:p>
          <a:p>
            <a:pPr lvl="2"/>
            <a:r>
              <a:rPr lang="en-US" dirty="0"/>
              <a:t>Third level</a:t>
            </a:r>
          </a:p>
        </p:txBody>
      </p:sp>
      <p:sp>
        <p:nvSpPr>
          <p:cNvPr id="28" name="Text Placeholder 17"/>
          <p:cNvSpPr>
            <a:spLocks noGrp="1"/>
          </p:cNvSpPr>
          <p:nvPr>
            <p:ph type="body" sz="quarter" idx="15"/>
          </p:nvPr>
        </p:nvSpPr>
        <p:spPr>
          <a:xfrm>
            <a:off x="8918786" y="1805769"/>
            <a:ext cx="2797791" cy="2142840"/>
          </a:xfrm>
        </p:spPr>
        <p:txBody>
          <a:bodyPr>
            <a:noAutofit/>
          </a:bodyPr>
          <a:lstStyle>
            <a:lvl1pPr>
              <a:defRPr sz="1800" b="1">
                <a:solidFill>
                  <a:schemeClr val="bg1"/>
                </a:solidFill>
              </a:defRPr>
            </a:lvl1pPr>
            <a:lvl2pPr>
              <a:defRPr sz="1600">
                <a:solidFill>
                  <a:schemeClr val="bg1"/>
                </a:solidFill>
              </a:defRPr>
            </a:lvl2pPr>
            <a:lvl3pPr>
              <a:defRPr sz="1400">
                <a:solidFill>
                  <a:schemeClr val="bg1"/>
                </a:solidFill>
              </a:defRPr>
            </a:lvl3pPr>
            <a:lvl4pPr>
              <a:defRPr sz="1200"/>
            </a:lvl4pPr>
            <a:lvl5pPr>
              <a:defRPr sz="1200"/>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98058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4800" b="0">
                <a:latin typeface="Noto Sans" panose="020B0502040504020204" pitchFamily="34" charset="0"/>
                <a:ea typeface="Noto Sans" panose="020B0502040504020204" pitchFamily="34" charset="0"/>
                <a:cs typeface="Noto Sans" panose="020B0502040504020204" pitchFamily="34" charset="0"/>
              </a:defRPr>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normAutofit/>
          </a:bodyPr>
          <a:lstStyle>
            <a:lvl1pPr marL="0" indent="0">
              <a:buNone/>
              <a:defRPr sz="2000">
                <a:solidFill>
                  <a:schemeClr val="tx1">
                    <a:tint val="75000"/>
                  </a:schemeClr>
                </a:solidFill>
                <a:latin typeface="Avenir LT Std 45 Book" panose="020B05020202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447D393-8E64-42F1-9DF6-9F7270657BBE}" type="datetimeFigureOut">
              <a:rPr lang="en-IN" smtClean="0"/>
              <a:t>16-12-2021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22BFDAE-6548-4F81-8C0C-971B8A41ABB5}" type="slidenum">
              <a:rPr lang="en-IN" smtClean="0"/>
              <a:t>‹N°›</a:t>
            </a:fld>
            <a:endParaRPr lang="en-IN"/>
          </a:p>
        </p:txBody>
      </p:sp>
    </p:spTree>
    <p:extLst>
      <p:ext uri="{BB962C8B-B14F-4D97-AF65-F5344CB8AC3E}">
        <p14:creationId xmlns:p14="http://schemas.microsoft.com/office/powerpoint/2010/main" val="4152755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1"/>
            <a:ext cx="12192000" cy="1018345"/>
          </a:xfrm>
          <a:prstGeom prst="rect">
            <a:avLst/>
          </a:prstGeom>
          <a:solidFill>
            <a:srgbClr val="275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n>
                <a:noFill/>
              </a:ln>
            </a:endParaRPr>
          </a:p>
        </p:txBody>
      </p:sp>
      <p:sp>
        <p:nvSpPr>
          <p:cNvPr id="2" name="Title Placeholder 1"/>
          <p:cNvSpPr>
            <a:spLocks noGrp="1"/>
          </p:cNvSpPr>
          <p:nvPr>
            <p:ph type="title"/>
          </p:nvPr>
        </p:nvSpPr>
        <p:spPr>
          <a:xfrm>
            <a:off x="346880" y="208221"/>
            <a:ext cx="11510158" cy="781095"/>
          </a:xfrm>
          <a:prstGeom prst="rect">
            <a:avLst/>
          </a:prstGeom>
        </p:spPr>
        <p:txBody>
          <a:bodyPr vert="horz" lIns="91440" tIns="45720" rIns="91440" bIns="45720" rtlCol="0" anchor="b">
            <a:normAutofit/>
          </a:bodyPr>
          <a:lstStyle/>
          <a:p>
            <a:r>
              <a:rPr lang="en-US" dirty="0"/>
              <a:t>Slide heading here</a:t>
            </a:r>
            <a:endParaRPr lang="en-IN" dirty="0"/>
          </a:p>
        </p:txBody>
      </p:sp>
      <p:sp>
        <p:nvSpPr>
          <p:cNvPr id="3" name="Text Placeholder 2"/>
          <p:cNvSpPr>
            <a:spLocks noGrp="1"/>
          </p:cNvSpPr>
          <p:nvPr>
            <p:ph type="body" idx="1"/>
          </p:nvPr>
        </p:nvSpPr>
        <p:spPr>
          <a:xfrm>
            <a:off x="346880" y="1578885"/>
            <a:ext cx="11510158" cy="4351338"/>
          </a:xfrm>
          <a:prstGeom prst="rect">
            <a:avLst/>
          </a:prstGeom>
        </p:spPr>
        <p:txBody>
          <a:bodyPr vert="horz" lIns="91440" tIns="45720" rIns="91440" bIns="45720" rtlCol="0">
            <a:normAutofit/>
          </a:bodyPr>
          <a:lstStyle/>
          <a:p>
            <a:pPr lvl="0"/>
            <a:r>
              <a:rPr lang="en-US" dirty="0"/>
              <a:t>Larger point here ( in bold ) </a:t>
            </a:r>
          </a:p>
          <a:p>
            <a:pPr lvl="1"/>
            <a:r>
              <a:rPr lang="en-US" dirty="0"/>
              <a:t>Second level (Normal body text)</a:t>
            </a:r>
          </a:p>
          <a:p>
            <a:pPr lvl="2"/>
            <a:r>
              <a:rPr lang="en-US" dirty="0"/>
              <a:t>Third level</a:t>
            </a:r>
          </a:p>
          <a:p>
            <a:pPr lvl="3"/>
            <a:r>
              <a:rPr lang="en-US" dirty="0"/>
              <a:t>Fourth level</a:t>
            </a:r>
          </a:p>
          <a:p>
            <a:pPr lvl="4"/>
            <a:r>
              <a:rPr lang="en-US" dirty="0"/>
              <a:t>Fifth level</a:t>
            </a:r>
            <a:endParaRPr lang="en-IN"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47D393-8E64-42F1-9DF6-9F7270657BBE}" type="datetimeFigureOut">
              <a:rPr lang="en-IN" smtClean="0"/>
              <a:t>16-12-2021</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2BFDAE-6548-4F81-8C0C-971B8A41ABB5}" type="slidenum">
              <a:rPr lang="en-IN" smtClean="0"/>
              <a:t>‹N°›</a:t>
            </a:fld>
            <a:endParaRPr lang="en-IN"/>
          </a:p>
        </p:txBody>
      </p:sp>
      <p:pic>
        <p:nvPicPr>
          <p:cNvPr id="7" name="Picture 2" descr="Sofies_LogoSmall.jpg">
            <a:extLst>
              <a:ext uri="{FF2B5EF4-FFF2-40B4-BE49-F238E27FC236}">
                <a16:creationId xmlns:a16="http://schemas.microsoft.com/office/drawing/2014/main" xmlns="" id="{E9612722-A7F9-2C48-A684-67C45DE7CD71}"/>
              </a:ext>
            </a:extLst>
          </p:cNvPr>
          <p:cNvPicPr>
            <a:picLocks noChangeAspect="1"/>
          </p:cNvPicPr>
          <p:nvPr userDrawn="1"/>
        </p:nvPicPr>
        <p:blipFill>
          <a:blip r:embed="rId18" cstate="print">
            <a:extLst>
              <a:ext uri="{28A0092B-C50C-407E-A947-70E740481C1C}">
                <a14:useLocalDpi xmlns:a14="http://schemas.microsoft.com/office/drawing/2010/main"/>
              </a:ext>
            </a:extLst>
          </a:blip>
          <a:srcRect/>
          <a:stretch>
            <a:fillRect/>
          </a:stretch>
        </p:blipFill>
        <p:spPr bwMode="auto">
          <a:xfrm>
            <a:off x="10572137" y="6356349"/>
            <a:ext cx="781663"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xmlns="" id="{F9A90D3B-649A-4849-88EB-37E2D31290F7}"/>
              </a:ext>
            </a:extLst>
          </p:cNvPr>
          <p:cNvSpPr/>
          <p:nvPr userDrawn="1"/>
        </p:nvSpPr>
        <p:spPr>
          <a:xfrm>
            <a:off x="-840084" y="-1347525"/>
            <a:ext cx="2439342" cy="704850"/>
          </a:xfrm>
          <a:prstGeom prst="rect">
            <a:avLst/>
          </a:prstGeom>
          <a:solidFill>
            <a:srgbClr val="275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Effra Heavy" panose="02000906080000020004" pitchFamily="2" charset="0"/>
              </a:rPr>
              <a:t>#</a:t>
            </a:r>
            <a:r>
              <a:rPr lang="pt-BR" sz="1800" b="0" i="0" kern="1200" dirty="0">
                <a:solidFill>
                  <a:schemeClr val="lt1"/>
                </a:solidFill>
                <a:effectLst/>
                <a:latin typeface="+mn-lt"/>
                <a:ea typeface="+mn-ea"/>
                <a:cs typeface="+mn-cs"/>
              </a:rPr>
              <a:t>R: 39 G: 84 B: 125</a:t>
            </a:r>
            <a:endParaRPr lang="en-GB" sz="2800" dirty="0">
              <a:latin typeface="Effra Heavy" panose="02000906080000020004" pitchFamily="2" charset="0"/>
            </a:endParaRPr>
          </a:p>
        </p:txBody>
      </p:sp>
      <p:sp>
        <p:nvSpPr>
          <p:cNvPr id="11" name="Rectangle 10">
            <a:extLst>
              <a:ext uri="{FF2B5EF4-FFF2-40B4-BE49-F238E27FC236}">
                <a16:creationId xmlns:a16="http://schemas.microsoft.com/office/drawing/2014/main" xmlns="" id="{6959F98A-5868-4FBB-86F9-285B703F3262}"/>
              </a:ext>
            </a:extLst>
          </p:cNvPr>
          <p:cNvSpPr/>
          <p:nvPr userDrawn="1"/>
        </p:nvSpPr>
        <p:spPr>
          <a:xfrm>
            <a:off x="1599258" y="-1347525"/>
            <a:ext cx="2439342" cy="704850"/>
          </a:xfrm>
          <a:prstGeom prst="rect">
            <a:avLst/>
          </a:prstGeom>
          <a:solidFill>
            <a:srgbClr val="F047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Effra Heavy" panose="02000906080000020004" pitchFamily="2" charset="0"/>
              </a:rPr>
              <a:t>#</a:t>
            </a:r>
            <a:r>
              <a:rPr lang="pt-BR" sz="1800" b="0" i="0" kern="1200" dirty="0">
                <a:solidFill>
                  <a:schemeClr val="lt1"/>
                </a:solidFill>
                <a:effectLst/>
                <a:latin typeface="+mn-lt"/>
                <a:ea typeface="+mn-ea"/>
                <a:cs typeface="+mn-cs"/>
              </a:rPr>
              <a:t>R: 240 G: 71 B: 114</a:t>
            </a:r>
            <a:endParaRPr lang="en-GB" sz="2800" dirty="0">
              <a:latin typeface="Effra Heavy" panose="02000906080000020004" pitchFamily="2" charset="0"/>
            </a:endParaRPr>
          </a:p>
        </p:txBody>
      </p:sp>
      <p:sp>
        <p:nvSpPr>
          <p:cNvPr id="12" name="Rectangle 11">
            <a:extLst>
              <a:ext uri="{FF2B5EF4-FFF2-40B4-BE49-F238E27FC236}">
                <a16:creationId xmlns:a16="http://schemas.microsoft.com/office/drawing/2014/main" xmlns="" id="{6E9B79E9-1505-472B-B9AB-98263981C439}"/>
              </a:ext>
            </a:extLst>
          </p:cNvPr>
          <p:cNvSpPr/>
          <p:nvPr userDrawn="1"/>
        </p:nvSpPr>
        <p:spPr>
          <a:xfrm>
            <a:off x="4038600" y="-1347525"/>
            <a:ext cx="2439342" cy="704850"/>
          </a:xfrm>
          <a:prstGeom prst="rect">
            <a:avLst/>
          </a:prstGeom>
          <a:solidFill>
            <a:srgbClr val="FFD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Effra Heavy" panose="02000906080000020004" pitchFamily="2" charset="0"/>
              </a:rPr>
              <a:t>#</a:t>
            </a:r>
            <a:r>
              <a:rPr lang="pt-BR" sz="1800" b="0" i="0" kern="1200" dirty="0">
                <a:solidFill>
                  <a:schemeClr val="lt1"/>
                </a:solidFill>
                <a:effectLst/>
                <a:latin typeface="+mn-lt"/>
                <a:ea typeface="+mn-ea"/>
                <a:cs typeface="+mn-cs"/>
              </a:rPr>
              <a:t>R: 255 G: 208 B: 104</a:t>
            </a:r>
            <a:endParaRPr lang="en-GB" sz="2800" dirty="0">
              <a:latin typeface="Effra Heavy" panose="02000906080000020004" pitchFamily="2" charset="0"/>
            </a:endParaRPr>
          </a:p>
        </p:txBody>
      </p:sp>
      <p:sp>
        <p:nvSpPr>
          <p:cNvPr id="13" name="Rectangle 12">
            <a:extLst>
              <a:ext uri="{FF2B5EF4-FFF2-40B4-BE49-F238E27FC236}">
                <a16:creationId xmlns:a16="http://schemas.microsoft.com/office/drawing/2014/main" xmlns="" id="{14C76612-3B8C-4C5E-9EEE-F52142BB2B6B}"/>
              </a:ext>
            </a:extLst>
          </p:cNvPr>
          <p:cNvSpPr/>
          <p:nvPr userDrawn="1"/>
        </p:nvSpPr>
        <p:spPr>
          <a:xfrm>
            <a:off x="6473232" y="-1347525"/>
            <a:ext cx="2439342" cy="704850"/>
          </a:xfrm>
          <a:prstGeom prst="rect">
            <a:avLst/>
          </a:prstGeom>
          <a:solidFill>
            <a:srgbClr val="06D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Effra Heavy" panose="02000906080000020004" pitchFamily="2" charset="0"/>
              </a:rPr>
              <a:t>#</a:t>
            </a:r>
            <a:r>
              <a:rPr lang="pt-BR" sz="1800" b="0" i="0" kern="1200" dirty="0">
                <a:solidFill>
                  <a:schemeClr val="lt1"/>
                </a:solidFill>
                <a:effectLst/>
                <a:latin typeface="+mn-lt"/>
                <a:ea typeface="+mn-ea"/>
                <a:cs typeface="+mn-cs"/>
              </a:rPr>
              <a:t>R: 6 G: 215 B: 160</a:t>
            </a:r>
            <a:endParaRPr lang="en-GB" sz="2800" dirty="0">
              <a:latin typeface="Effra Heavy" panose="02000906080000020004" pitchFamily="2" charset="0"/>
            </a:endParaRPr>
          </a:p>
        </p:txBody>
      </p:sp>
      <p:sp>
        <p:nvSpPr>
          <p:cNvPr id="14" name="Rectangle 13">
            <a:extLst>
              <a:ext uri="{FF2B5EF4-FFF2-40B4-BE49-F238E27FC236}">
                <a16:creationId xmlns:a16="http://schemas.microsoft.com/office/drawing/2014/main" xmlns="" id="{572FE0E7-1869-45EF-B7D6-4B6EB320DA21}"/>
              </a:ext>
            </a:extLst>
          </p:cNvPr>
          <p:cNvSpPr/>
          <p:nvPr userDrawn="1"/>
        </p:nvSpPr>
        <p:spPr>
          <a:xfrm>
            <a:off x="8912574" y="-1347525"/>
            <a:ext cx="2439342" cy="704850"/>
          </a:xfrm>
          <a:prstGeom prst="rect">
            <a:avLst/>
          </a:prstGeom>
          <a:solidFill>
            <a:srgbClr val="FFF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lumMod val="65000"/>
                  </a:schemeClr>
                </a:solidFill>
                <a:latin typeface="Effra Heavy" panose="02000906080000020004" pitchFamily="2" charset="0"/>
              </a:rPr>
              <a:t>#</a:t>
            </a:r>
            <a:r>
              <a:rPr lang="pt-BR" sz="1800" b="0" i="0" kern="1200" dirty="0">
                <a:solidFill>
                  <a:schemeClr val="bg1">
                    <a:lumMod val="50000"/>
                  </a:schemeClr>
                </a:solidFill>
                <a:effectLst/>
                <a:latin typeface="+mn-lt"/>
                <a:ea typeface="+mn-ea"/>
                <a:cs typeface="+mn-cs"/>
              </a:rPr>
              <a:t>R: 255 G: 252 B: 249</a:t>
            </a:r>
            <a:endParaRPr lang="en-GB" sz="2800" dirty="0">
              <a:solidFill>
                <a:schemeClr val="bg1">
                  <a:lumMod val="50000"/>
                </a:schemeClr>
              </a:solidFill>
              <a:latin typeface="Effra Heavy" panose="02000906080000020004" pitchFamily="2" charset="0"/>
            </a:endParaRPr>
          </a:p>
        </p:txBody>
      </p:sp>
    </p:spTree>
    <p:extLst>
      <p:ext uri="{BB962C8B-B14F-4D97-AF65-F5344CB8AC3E}">
        <p14:creationId xmlns:p14="http://schemas.microsoft.com/office/powerpoint/2010/main" val="3017959549"/>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0" r:id="rId3"/>
    <p:sldLayoutId id="2147483652" r:id="rId4"/>
    <p:sldLayoutId id="2147483660" r:id="rId5"/>
    <p:sldLayoutId id="2147483662" r:id="rId6"/>
    <p:sldLayoutId id="2147483661" r:id="rId7"/>
    <p:sldLayoutId id="2147483663" r:id="rId8"/>
    <p:sldLayoutId id="2147483651" r:id="rId9"/>
    <p:sldLayoutId id="2147483653" r:id="rId10"/>
    <p:sldLayoutId id="2147483654" r:id="rId11"/>
    <p:sldLayoutId id="2147483655" r:id="rId12"/>
    <p:sldLayoutId id="2147483656" r:id="rId13"/>
    <p:sldLayoutId id="2147483657" r:id="rId14"/>
    <p:sldLayoutId id="2147483658" r:id="rId15"/>
    <p:sldLayoutId id="2147483659" r:id="rId16"/>
  </p:sldLayoutIdLst>
  <p:txStyles>
    <p:titleStyle>
      <a:lvl1pPr algn="l" defTabSz="914400" rtl="0" eaLnBrk="1" latinLnBrk="0" hangingPunct="1">
        <a:lnSpc>
          <a:spcPct val="90000"/>
        </a:lnSpc>
        <a:spcBef>
          <a:spcPct val="0"/>
        </a:spcBef>
        <a:buNone/>
        <a:defRPr sz="3600" b="0" kern="1200">
          <a:solidFill>
            <a:srgbClr val="FFFCF9"/>
          </a:solidFill>
          <a:latin typeface="Noto Sans" panose="020B0502040504020204" pitchFamily="34" charset="0"/>
          <a:ea typeface="Noto Sans" panose="020B0502040504020204" pitchFamily="34" charset="0"/>
          <a:cs typeface="Noto Sans" panose="020B0502040504020204" pitchFamily="34" charset="0"/>
        </a:defRPr>
      </a:lvl1pPr>
    </p:titleStyle>
    <p:bodyStyle>
      <a:lvl1pPr marL="228600" indent="-228600" algn="l" defTabSz="914400" rtl="0" eaLnBrk="1" latinLnBrk="0" hangingPunct="1">
        <a:lnSpc>
          <a:spcPct val="90000"/>
        </a:lnSpc>
        <a:spcBef>
          <a:spcPts val="1000"/>
        </a:spcBef>
        <a:buClr>
          <a:schemeClr val="tx1">
            <a:lumMod val="65000"/>
            <a:lumOff val="35000"/>
          </a:schemeClr>
        </a:buClr>
        <a:buFont typeface="Wingdings" panose="05000000000000000000" pitchFamily="2" charset="2"/>
        <a:buChar char="§"/>
        <a:defRPr sz="2400" kern="1200" baseline="0">
          <a:solidFill>
            <a:schemeClr val="bg2">
              <a:lumMod val="25000"/>
            </a:schemeClr>
          </a:solidFill>
          <a:latin typeface="Avenir LT Std 45 Book" panose="020B0502020203020204" pitchFamily="34" charset="0"/>
          <a:ea typeface="Open Sans" panose="020B0606030504020204" pitchFamily="34" charset="0"/>
          <a:cs typeface="Open Sans" panose="020B0606030504020204" pitchFamily="34" charset="0"/>
        </a:defRPr>
      </a:lvl1pPr>
      <a:lvl2pPr marL="450850" indent="-177800" algn="l" defTabSz="914400" rtl="0" eaLnBrk="1" latinLnBrk="0" hangingPunct="1">
        <a:lnSpc>
          <a:spcPct val="90000"/>
        </a:lnSpc>
        <a:spcBef>
          <a:spcPts val="500"/>
        </a:spcBef>
        <a:buClr>
          <a:schemeClr val="tx1">
            <a:lumMod val="65000"/>
            <a:lumOff val="35000"/>
          </a:schemeClr>
        </a:buClr>
        <a:buFont typeface="Wingdings" panose="05000000000000000000" pitchFamily="2" charset="2"/>
        <a:buChar char="§"/>
        <a:defRPr sz="2000" kern="1200">
          <a:solidFill>
            <a:schemeClr val="bg2">
              <a:lumMod val="25000"/>
            </a:schemeClr>
          </a:solidFill>
          <a:latin typeface="Avenir LT Std 45 Book" panose="020B0502020203020204" pitchFamily="34" charset="0"/>
          <a:ea typeface="Open Sans" panose="020B0606030504020204" pitchFamily="34" charset="0"/>
          <a:cs typeface="Open Sans" panose="020B0606030504020204" pitchFamily="34" charset="0"/>
        </a:defRPr>
      </a:lvl2pPr>
      <a:lvl3pPr marL="982663" indent="-133350" algn="l" defTabSz="914400" rtl="0" eaLnBrk="1" latinLnBrk="0" hangingPunct="1">
        <a:lnSpc>
          <a:spcPct val="90000"/>
        </a:lnSpc>
        <a:spcBef>
          <a:spcPts val="500"/>
        </a:spcBef>
        <a:buClr>
          <a:schemeClr val="tx1">
            <a:lumMod val="65000"/>
            <a:lumOff val="35000"/>
          </a:schemeClr>
        </a:buClr>
        <a:buFont typeface="Wingdings" panose="05000000000000000000" pitchFamily="2" charset="2"/>
        <a:buChar char="§"/>
        <a:defRPr sz="1800" kern="1200">
          <a:solidFill>
            <a:schemeClr val="bg2">
              <a:lumMod val="25000"/>
            </a:schemeClr>
          </a:solidFill>
          <a:latin typeface="Avenir LT Std 45 Book" panose="020B0502020203020204" pitchFamily="34" charset="0"/>
          <a:ea typeface="Open Sans" panose="020B0606030504020204" pitchFamily="34" charset="0"/>
          <a:cs typeface="Open Sans" panose="020B0606030504020204" pitchFamily="34" charset="0"/>
        </a:defRPr>
      </a:lvl3pPr>
      <a:lvl4pPr marL="1255713" indent="-95250" algn="l" defTabSz="914400" rtl="0" eaLnBrk="1" latinLnBrk="0" hangingPunct="1">
        <a:lnSpc>
          <a:spcPct val="90000"/>
        </a:lnSpc>
        <a:spcBef>
          <a:spcPts val="500"/>
        </a:spcBef>
        <a:buClr>
          <a:schemeClr val="tx1">
            <a:lumMod val="65000"/>
            <a:lumOff val="35000"/>
          </a:schemeClr>
        </a:buClr>
        <a:buFont typeface="Wingdings" panose="05000000000000000000" pitchFamily="2" charset="2"/>
        <a:buChar char="§"/>
        <a:defRPr sz="1600" kern="1200">
          <a:solidFill>
            <a:schemeClr val="bg2">
              <a:lumMod val="25000"/>
            </a:schemeClr>
          </a:solidFill>
          <a:latin typeface="Avenir LT Std 45 Book" panose="020B0502020203020204" pitchFamily="34" charset="0"/>
          <a:ea typeface="Open Sans" panose="020B0606030504020204" pitchFamily="34" charset="0"/>
          <a:cs typeface="Open Sans" panose="020B0606030504020204" pitchFamily="34" charset="0"/>
        </a:defRPr>
      </a:lvl4pPr>
      <a:lvl5pPr marL="1882775" indent="-53975" algn="l" defTabSz="914400" rtl="0" eaLnBrk="1" latinLnBrk="0" hangingPunct="1">
        <a:lnSpc>
          <a:spcPct val="90000"/>
        </a:lnSpc>
        <a:spcBef>
          <a:spcPts val="500"/>
        </a:spcBef>
        <a:buClr>
          <a:schemeClr val="tx1">
            <a:lumMod val="65000"/>
            <a:lumOff val="35000"/>
          </a:schemeClr>
        </a:buClr>
        <a:buFont typeface="Wingdings" panose="05000000000000000000" pitchFamily="2" charset="2"/>
        <a:buChar char="§"/>
        <a:defRPr sz="1600" kern="1200">
          <a:solidFill>
            <a:schemeClr val="bg2">
              <a:lumMod val="25000"/>
            </a:schemeClr>
          </a:solidFill>
          <a:latin typeface="Avenir LT Std 45 Book" panose="020B0502020203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40" userDrawn="1">
          <p15:clr>
            <a:srgbClr val="F26B43"/>
          </p15:clr>
        </p15:guide>
        <p15:guide id="2" pos="3817" userDrawn="1">
          <p15:clr>
            <a:srgbClr val="F26B43"/>
          </p15:clr>
        </p15:guide>
        <p15:guide id="3" orient="horz" pos="119" userDrawn="1">
          <p15:clr>
            <a:srgbClr val="F26B43"/>
          </p15:clr>
        </p15:guide>
        <p15:guide id="4" orient="horz" pos="981" userDrawn="1">
          <p15:clr>
            <a:srgbClr val="F26B43"/>
          </p15:clr>
        </p15:guide>
        <p15:guide id="5" orient="horz" pos="3748" userDrawn="1">
          <p15:clr>
            <a:srgbClr val="F26B43"/>
          </p15:clr>
        </p15:guide>
        <p15:guide id="6" pos="211" userDrawn="1">
          <p15:clr>
            <a:srgbClr val="F26B43"/>
          </p15:clr>
        </p15:guide>
        <p15:guide id="7" pos="746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7FA9019-203E-5A42-A17E-7A015CA44388}" type="datetime1">
              <a:rPr lang="de-CH" smtClean="0">
                <a:solidFill>
                  <a:prstClr val="black">
                    <a:tint val="75000"/>
                  </a:prstClr>
                </a:solidFill>
              </a:rPr>
              <a:pPr defTabSz="457200"/>
              <a:t>16.12.2021</a:t>
            </a:fld>
            <a:endParaRPr lang="de-DE">
              <a:solidFill>
                <a:prstClr val="black">
                  <a:tint val="75000"/>
                </a:prstClr>
              </a:solidFill>
            </a:endParaRPr>
          </a:p>
        </p:txBody>
      </p:sp>
      <p:sp>
        <p:nvSpPr>
          <p:cNvPr id="5" name="Footer Placeholder 4"/>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r>
              <a:rPr lang="de-DE" smtClean="0">
                <a:solidFill>
                  <a:prstClr val="black">
                    <a:tint val="75000"/>
                  </a:prstClr>
                </a:solidFill>
              </a:rPr>
              <a:t>PV séance de travail, 1.9.2021</a:t>
            </a:r>
            <a:endParaRPr lang="de-DE">
              <a:solidFill>
                <a:prstClr val="black">
                  <a:tint val="75000"/>
                </a:prstClr>
              </a:solidFill>
            </a:endParaRPr>
          </a:p>
        </p:txBody>
      </p:sp>
      <p:sp>
        <p:nvSpPr>
          <p:cNvPr id="6" name="Slide Number Placeholder 5"/>
          <p:cNvSpPr>
            <a:spLocks noGrp="1"/>
          </p:cNvSpPr>
          <p:nvPr>
            <p:ph type="sldNum" sz="quarter" idx="4"/>
          </p:nvPr>
        </p:nvSpPr>
        <p:spPr>
          <a:xfrm>
            <a:off x="8610601"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22B0FDB-972E-164D-878F-276BAECB6761}" type="slidenum">
              <a:rPr lang="de-DE" smtClean="0">
                <a:solidFill>
                  <a:prstClr val="black">
                    <a:tint val="75000"/>
                  </a:prstClr>
                </a:solidFill>
              </a:rPr>
              <a:pPr defTabSz="457200"/>
              <a:t>‹N°›</a:t>
            </a:fld>
            <a:endParaRPr lang="de-DE">
              <a:solidFill>
                <a:prstClr val="black">
                  <a:tint val="75000"/>
                </a:prstClr>
              </a:solidFill>
            </a:endParaRPr>
          </a:p>
        </p:txBody>
      </p:sp>
    </p:spTree>
    <p:extLst>
      <p:ext uri="{BB962C8B-B14F-4D97-AF65-F5344CB8AC3E}">
        <p14:creationId xmlns:p14="http://schemas.microsoft.com/office/powerpoint/2010/main" val="204667765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7FA9019-203E-5A42-A17E-7A015CA44388}" type="datetime1">
              <a:rPr lang="de-CH" smtClean="0">
                <a:solidFill>
                  <a:prstClr val="black">
                    <a:tint val="75000"/>
                  </a:prstClr>
                </a:solidFill>
              </a:rPr>
              <a:pPr defTabSz="457200"/>
              <a:t>16.12.2021</a:t>
            </a:fld>
            <a:endParaRPr lang="de-DE">
              <a:solidFill>
                <a:prstClr val="black">
                  <a:tint val="75000"/>
                </a:prstClr>
              </a:solidFill>
            </a:endParaRPr>
          </a:p>
        </p:txBody>
      </p:sp>
      <p:sp>
        <p:nvSpPr>
          <p:cNvPr id="5" name="Footer Placeholder 4"/>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r>
              <a:rPr lang="de-DE" smtClean="0">
                <a:solidFill>
                  <a:prstClr val="black">
                    <a:tint val="75000"/>
                  </a:prstClr>
                </a:solidFill>
              </a:rPr>
              <a:t>PV séance de travail, 1.9.2021</a:t>
            </a:r>
            <a:endParaRPr lang="de-DE">
              <a:solidFill>
                <a:prstClr val="black">
                  <a:tint val="75000"/>
                </a:prstClr>
              </a:solidFill>
            </a:endParaRPr>
          </a:p>
        </p:txBody>
      </p:sp>
      <p:sp>
        <p:nvSpPr>
          <p:cNvPr id="6" name="Slide Number Placeholder 5"/>
          <p:cNvSpPr>
            <a:spLocks noGrp="1"/>
          </p:cNvSpPr>
          <p:nvPr>
            <p:ph type="sldNum" sz="quarter" idx="4"/>
          </p:nvPr>
        </p:nvSpPr>
        <p:spPr>
          <a:xfrm>
            <a:off x="8610601"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22B0FDB-972E-164D-878F-276BAECB6761}" type="slidenum">
              <a:rPr lang="de-DE" smtClean="0">
                <a:solidFill>
                  <a:prstClr val="black">
                    <a:tint val="75000"/>
                  </a:prstClr>
                </a:solidFill>
              </a:rPr>
              <a:pPr defTabSz="457200"/>
              <a:t>‹N°›</a:t>
            </a:fld>
            <a:endParaRPr lang="de-DE">
              <a:solidFill>
                <a:prstClr val="black">
                  <a:tint val="75000"/>
                </a:prstClr>
              </a:solidFill>
            </a:endParaRPr>
          </a:p>
        </p:txBody>
      </p:sp>
    </p:spTree>
    <p:extLst>
      <p:ext uri="{BB962C8B-B14F-4D97-AF65-F5344CB8AC3E}">
        <p14:creationId xmlns:p14="http://schemas.microsoft.com/office/powerpoint/2010/main" val="428107866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7FA9019-203E-5A42-A17E-7A015CA44388}" type="datetime1">
              <a:rPr lang="de-CH" smtClean="0">
                <a:solidFill>
                  <a:prstClr val="black">
                    <a:tint val="75000"/>
                  </a:prstClr>
                </a:solidFill>
              </a:rPr>
              <a:pPr defTabSz="457200"/>
              <a:t>16.12.2021</a:t>
            </a:fld>
            <a:endParaRPr lang="de-DE">
              <a:solidFill>
                <a:prstClr val="black">
                  <a:tint val="75000"/>
                </a:prstClr>
              </a:solidFill>
            </a:endParaRPr>
          </a:p>
        </p:txBody>
      </p:sp>
      <p:sp>
        <p:nvSpPr>
          <p:cNvPr id="5" name="Footer Placeholder 4"/>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r>
              <a:rPr lang="de-DE" smtClean="0">
                <a:solidFill>
                  <a:prstClr val="black">
                    <a:tint val="75000"/>
                  </a:prstClr>
                </a:solidFill>
              </a:rPr>
              <a:t>PV séance de travail, 1.9.2021</a:t>
            </a:r>
            <a:endParaRPr lang="de-DE">
              <a:solidFill>
                <a:prstClr val="black">
                  <a:tint val="75000"/>
                </a:prstClr>
              </a:solidFill>
            </a:endParaRPr>
          </a:p>
        </p:txBody>
      </p:sp>
      <p:sp>
        <p:nvSpPr>
          <p:cNvPr id="6" name="Slide Number Placeholder 5"/>
          <p:cNvSpPr>
            <a:spLocks noGrp="1"/>
          </p:cNvSpPr>
          <p:nvPr>
            <p:ph type="sldNum" sz="quarter" idx="4"/>
          </p:nvPr>
        </p:nvSpPr>
        <p:spPr>
          <a:xfrm>
            <a:off x="8610601"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22B0FDB-972E-164D-878F-276BAECB6761}" type="slidenum">
              <a:rPr lang="de-DE" smtClean="0">
                <a:solidFill>
                  <a:prstClr val="black">
                    <a:tint val="75000"/>
                  </a:prstClr>
                </a:solidFill>
              </a:rPr>
              <a:pPr defTabSz="457200"/>
              <a:t>‹N°›</a:t>
            </a:fld>
            <a:endParaRPr lang="de-DE">
              <a:solidFill>
                <a:prstClr val="black">
                  <a:tint val="75000"/>
                </a:prstClr>
              </a:solidFill>
            </a:endParaRPr>
          </a:p>
        </p:txBody>
      </p:sp>
    </p:spTree>
    <p:extLst>
      <p:ext uri="{BB962C8B-B14F-4D97-AF65-F5344CB8AC3E}">
        <p14:creationId xmlns:p14="http://schemas.microsoft.com/office/powerpoint/2010/main" val="194094534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7FA9019-203E-5A42-A17E-7A015CA44388}" type="datetime1">
              <a:rPr lang="de-CH" smtClean="0">
                <a:solidFill>
                  <a:prstClr val="black">
                    <a:tint val="75000"/>
                  </a:prstClr>
                </a:solidFill>
              </a:rPr>
              <a:pPr defTabSz="457200"/>
              <a:t>16.12.2021</a:t>
            </a:fld>
            <a:endParaRPr lang="de-DE">
              <a:solidFill>
                <a:prstClr val="black">
                  <a:tint val="75000"/>
                </a:prstClr>
              </a:solidFill>
            </a:endParaRPr>
          </a:p>
        </p:txBody>
      </p:sp>
      <p:sp>
        <p:nvSpPr>
          <p:cNvPr id="5" name="Footer Placeholder 4"/>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r>
              <a:rPr lang="de-DE" smtClean="0">
                <a:solidFill>
                  <a:prstClr val="black">
                    <a:tint val="75000"/>
                  </a:prstClr>
                </a:solidFill>
              </a:rPr>
              <a:t>PV séance de travail, 1.9.2021</a:t>
            </a:r>
            <a:endParaRPr lang="de-DE">
              <a:solidFill>
                <a:prstClr val="black">
                  <a:tint val="75000"/>
                </a:prstClr>
              </a:solidFill>
            </a:endParaRPr>
          </a:p>
        </p:txBody>
      </p:sp>
      <p:sp>
        <p:nvSpPr>
          <p:cNvPr id="6" name="Slide Number Placeholder 5"/>
          <p:cNvSpPr>
            <a:spLocks noGrp="1"/>
          </p:cNvSpPr>
          <p:nvPr>
            <p:ph type="sldNum" sz="quarter" idx="4"/>
          </p:nvPr>
        </p:nvSpPr>
        <p:spPr>
          <a:xfrm>
            <a:off x="8610601"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22B0FDB-972E-164D-878F-276BAECB6761}" type="slidenum">
              <a:rPr lang="de-DE" smtClean="0">
                <a:solidFill>
                  <a:prstClr val="black">
                    <a:tint val="75000"/>
                  </a:prstClr>
                </a:solidFill>
              </a:rPr>
              <a:pPr defTabSz="457200"/>
              <a:t>‹N°›</a:t>
            </a:fld>
            <a:endParaRPr lang="de-DE">
              <a:solidFill>
                <a:prstClr val="black">
                  <a:tint val="75000"/>
                </a:prstClr>
              </a:solidFill>
            </a:endParaRPr>
          </a:p>
        </p:txBody>
      </p:sp>
    </p:spTree>
    <p:extLst>
      <p:ext uri="{BB962C8B-B14F-4D97-AF65-F5344CB8AC3E}">
        <p14:creationId xmlns:p14="http://schemas.microsoft.com/office/powerpoint/2010/main" val="264159336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2.xml"/><Relationship Id="rId1" Type="http://schemas.openxmlformats.org/officeDocument/2006/relationships/themeOverride" Target="../theme/themeOverride3.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hemeOverride" Target="../theme/themeOverrid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54.xml"/><Relationship Id="rId1" Type="http://schemas.openxmlformats.org/officeDocument/2006/relationships/themeOverride" Target="../theme/themeOverride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9.xml"/><Relationship Id="rId1" Type="http://schemas.openxmlformats.org/officeDocument/2006/relationships/themeOverride" Target="../theme/themeOverride6.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themeOverride" Target="../theme/themeOverride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30.xml"/><Relationship Id="rId1" Type="http://schemas.openxmlformats.org/officeDocument/2006/relationships/themeOverride" Target="../theme/themeOverride2.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8.emf"/><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87789" y="1559858"/>
            <a:ext cx="678329" cy="3738283"/>
          </a:xfrm>
          <a:prstGeom prst="rect">
            <a:avLst/>
          </a:prstGeom>
          <a:solidFill>
            <a:schemeClr val="accent6">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CH"/>
          </a:p>
        </p:txBody>
      </p:sp>
      <p:sp>
        <p:nvSpPr>
          <p:cNvPr id="2" name="Title 1"/>
          <p:cNvSpPr>
            <a:spLocks noGrp="1"/>
          </p:cNvSpPr>
          <p:nvPr>
            <p:ph type="ctrTitle"/>
          </p:nvPr>
        </p:nvSpPr>
        <p:spPr>
          <a:xfrm>
            <a:off x="5253320" y="1886634"/>
            <a:ext cx="6831105" cy="2640723"/>
          </a:xfrm>
        </p:spPr>
        <p:txBody>
          <a:bodyPr wrap="square" anchor="t">
            <a:spAutoFit/>
          </a:bodyPr>
          <a:lstStyle/>
          <a:p>
            <a:pPr>
              <a:spcBef>
                <a:spcPts val="1200"/>
              </a:spcBef>
            </a:pPr>
            <a:r>
              <a:rPr lang="fr-CH" sz="2800" dirty="0" smtClean="0"/>
              <a:t>Elaboration </a:t>
            </a:r>
            <a:r>
              <a:rPr lang="fr-CH" sz="2800" dirty="0"/>
              <a:t>du </a:t>
            </a:r>
            <a:r>
              <a:rPr lang="fr-CH" sz="2800" dirty="0" smtClean="0"/>
              <a:t>Plan </a:t>
            </a:r>
            <a:r>
              <a:rPr lang="fr-CH" sz="2800" dirty="0"/>
              <a:t>directeur </a:t>
            </a:r>
            <a:r>
              <a:rPr lang="fr-CH" sz="2800" dirty="0" smtClean="0"/>
              <a:t>de la Sarine </a:t>
            </a:r>
            <a:br>
              <a:rPr lang="fr-CH" sz="2800" dirty="0" smtClean="0"/>
            </a:br>
            <a:r>
              <a:rPr lang="fr-CH" sz="2800" dirty="0" smtClean="0"/>
              <a:t>et </a:t>
            </a:r>
            <a:r>
              <a:rPr lang="fr-CH" sz="2800" dirty="0"/>
              <a:t>gestion </a:t>
            </a:r>
            <a:r>
              <a:rPr lang="fr-CH" sz="2800" dirty="0" smtClean="0"/>
              <a:t>régionale des zones d’activités</a:t>
            </a:r>
            <a:r>
              <a:rPr lang="fr-CH" dirty="0"/>
              <a:t/>
            </a:r>
            <a:br>
              <a:rPr lang="fr-CH" dirty="0"/>
            </a:br>
            <a:r>
              <a:rPr lang="fr-CH" dirty="0"/>
              <a:t/>
            </a:r>
            <a:br>
              <a:rPr lang="fr-CH" dirty="0"/>
            </a:br>
            <a:r>
              <a:rPr lang="fr-CH" sz="2400" b="1" dirty="0"/>
              <a:t>Atelier </a:t>
            </a:r>
            <a:r>
              <a:rPr lang="fr-CH" sz="2400" b="1" dirty="0" smtClean="0"/>
              <a:t>III </a:t>
            </a:r>
            <a:r>
              <a:rPr lang="fr-CH" sz="2400" b="1" dirty="0"/>
              <a:t>du </a:t>
            </a:r>
            <a:r>
              <a:rPr lang="fr-CH" sz="2400" b="1" dirty="0" smtClean="0"/>
              <a:t>10 novembre </a:t>
            </a:r>
            <a:r>
              <a:rPr lang="fr-CH" sz="2400" b="1" dirty="0"/>
              <a:t>2021</a:t>
            </a:r>
            <a:br>
              <a:rPr lang="fr-CH" sz="2400" b="1" dirty="0"/>
            </a:br>
            <a:r>
              <a:rPr lang="fr-CH" sz="2400" b="1" dirty="0" smtClean="0"/>
              <a:t/>
            </a:r>
            <a:br>
              <a:rPr lang="fr-CH" sz="2400" b="1" dirty="0" smtClean="0"/>
            </a:br>
            <a:r>
              <a:rPr lang="fr-CH" sz="2400" b="1" dirty="0" smtClean="0"/>
              <a:t/>
            </a:r>
            <a:br>
              <a:rPr lang="fr-CH" sz="2400" b="1" dirty="0" smtClean="0"/>
            </a:br>
            <a:r>
              <a:rPr lang="fr-CH" sz="2400" b="1" dirty="0" smtClean="0"/>
              <a:t>Synthèse des discussions</a:t>
            </a:r>
            <a:endParaRPr lang="fr-CH" sz="3400" b="1" dirty="0">
              <a:solidFill>
                <a:schemeClr val="bg2">
                  <a:lumMod val="25000"/>
                </a:schemeClr>
              </a:solidFill>
            </a:endParaRPr>
          </a:p>
        </p:txBody>
      </p:sp>
    </p:spTree>
    <p:extLst>
      <p:ext uri="{BB962C8B-B14F-4D97-AF65-F5344CB8AC3E}">
        <p14:creationId xmlns:p14="http://schemas.microsoft.com/office/powerpoint/2010/main" val="5710149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2">
            <a:extLst>
              <a:ext uri="{FF2B5EF4-FFF2-40B4-BE49-F238E27FC236}">
                <a16:creationId xmlns:a16="http://schemas.microsoft.com/office/drawing/2014/main" xmlns="" id="{2931527B-48B2-A04C-8AB3-84EF07829CC2}"/>
              </a:ext>
            </a:extLst>
          </p:cNvPr>
          <p:cNvSpPr>
            <a:spLocks noGrp="1"/>
          </p:cNvSpPr>
          <p:nvPr>
            <p:ph type="title"/>
          </p:nvPr>
        </p:nvSpPr>
        <p:spPr>
          <a:xfrm>
            <a:off x="323294" y="137412"/>
            <a:ext cx="10992406" cy="781095"/>
          </a:xfrm>
        </p:spPr>
        <p:txBody>
          <a:bodyPr anchor="ctr">
            <a:normAutofit/>
          </a:bodyPr>
          <a:lstStyle/>
          <a:p>
            <a:r>
              <a:rPr lang="fr-CH" dirty="0"/>
              <a:t>Résumé du groupe </a:t>
            </a:r>
            <a:r>
              <a:rPr lang="fr-CH" dirty="0" smtClean="0"/>
              <a:t>Grolley</a:t>
            </a:r>
            <a:endParaRPr lang="fr-CH" dirty="0"/>
          </a:p>
        </p:txBody>
      </p:sp>
      <p:sp>
        <p:nvSpPr>
          <p:cNvPr id="11" name="Inhaltsplatzhalter 1">
            <a:extLst>
              <a:ext uri="{FF2B5EF4-FFF2-40B4-BE49-F238E27FC236}">
                <a16:creationId xmlns:a16="http://schemas.microsoft.com/office/drawing/2014/main" xmlns="" id="{28A0A7C9-CBF4-1846-AEA0-6DCD05D2567B}"/>
              </a:ext>
            </a:extLst>
          </p:cNvPr>
          <p:cNvSpPr>
            <a:spLocks noGrp="1"/>
          </p:cNvSpPr>
          <p:nvPr>
            <p:ph idx="1"/>
          </p:nvPr>
        </p:nvSpPr>
        <p:spPr>
          <a:xfrm>
            <a:off x="308779" y="1201737"/>
            <a:ext cx="10250364" cy="4510978"/>
          </a:xfrm>
        </p:spPr>
        <p:txBody>
          <a:bodyPr wrap="square">
            <a:spAutoFit/>
          </a:bodyPr>
          <a:lstStyle/>
          <a:p>
            <a:pPr marL="460375" indent="-285750"/>
            <a:r>
              <a:rPr lang="fr-CH" sz="1500" dirty="0"/>
              <a:t>Le groupe Sarine-Nord/Grolley distingue clairement entre les activités en lien avec le monitoring d’une part et les stratégies visant à l’optimisation et à la gestion en commun des zones d’activités qu’il considère comme directement liées entre elles. </a:t>
            </a:r>
            <a:endParaRPr lang="fr-CH" sz="1500" dirty="0" smtClean="0"/>
          </a:p>
          <a:p>
            <a:pPr marL="460375" indent="-285750"/>
            <a:r>
              <a:rPr lang="fr-CH" sz="1500" dirty="0" smtClean="0"/>
              <a:t>En </a:t>
            </a:r>
            <a:r>
              <a:rPr lang="fr-CH" sz="1500" dirty="0"/>
              <a:t>ce qui concerne le monitoring, il estime que la récolte, la mise à jour et de la transmission des informations devraient être centralisées, par exemple au niveau de la région, en concertation avec les communes. </a:t>
            </a:r>
            <a:endParaRPr lang="fr-CH" sz="1500" dirty="0" smtClean="0"/>
          </a:p>
          <a:p>
            <a:pPr marL="460375" indent="-285750"/>
            <a:r>
              <a:rPr lang="fr-CH" sz="1500" dirty="0" smtClean="0"/>
              <a:t>Le </a:t>
            </a:r>
            <a:r>
              <a:rPr lang="fr-CH" sz="1500" dirty="0"/>
              <a:t>processus mis en place pour gérer cet inventaire devrait inclure un lien avec l’économie privée, via les associations relais. Il a été relevé qu’il valait la peine de se donner les moyens d’organiser l’optimisation et la gestion en commun des zone d’activités avec le personnel adéquat. Il convient toujours de se poser la question de savoir si la tâche nécessite une certaine proximité avec le terrain et doit être réalisée par la région et/ou la commune ou si elle peut être déléguée à un organe cantonal. Les critères pour l’optimisation spatiale et la stratégie sous-jacente doivent être définis au niveau régional en concertation avec les communes ; le cas échéant en distinguant la situation des extensions de zones existantes ou nouvelles. </a:t>
            </a:r>
            <a:endParaRPr lang="fr-CH" sz="1500" dirty="0" smtClean="0"/>
          </a:p>
          <a:p>
            <a:pPr marL="460375" indent="-285750"/>
            <a:r>
              <a:rPr lang="fr-CH" sz="1500" dirty="0" smtClean="0"/>
              <a:t>La </a:t>
            </a:r>
            <a:r>
              <a:rPr lang="fr-CH" sz="1500" dirty="0"/>
              <a:t>mise en œuvre de ces stratégies passe par une modification des plans d’affectation ; ce sont donc les communes qui mettent en œuvre les options définies au niveau régional. L’optimisation prendra probablement la forme d’une politique foncière plus active que ce qui prévaut actuellement. Il convient dans ce domaine de s’interroger sur le rôle éventuel que pourrait jouer le nouvel établissement de promotion foncière active cantonal, y compris pour les zones d’activités d’importance régionales. L’impulsion devrait en tous les cas être donné au niveau régional et non communal afin de garantir une certaine égalité de traitement entre les communes.</a:t>
            </a:r>
          </a:p>
          <a:p>
            <a:pPr marL="185738" indent="-185738">
              <a:buNone/>
            </a:pPr>
            <a:endParaRPr lang="fr-CH" sz="1200" dirty="0"/>
          </a:p>
        </p:txBody>
      </p:sp>
      <p:sp>
        <p:nvSpPr>
          <p:cNvPr id="5" name="Rectangle 4"/>
          <p:cNvSpPr/>
          <p:nvPr/>
        </p:nvSpPr>
        <p:spPr>
          <a:xfrm>
            <a:off x="10387047" y="6338047"/>
            <a:ext cx="966753" cy="519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40555469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FD9D3CFF-2A97-E64A-9F82-389D654309D2}"/>
              </a:ext>
            </a:extLst>
          </p:cNvPr>
          <p:cNvSpPr>
            <a:spLocks noGrp="1"/>
          </p:cNvSpPr>
          <p:nvPr>
            <p:ph type="title"/>
          </p:nvPr>
        </p:nvSpPr>
        <p:spPr>
          <a:xfrm>
            <a:off x="361393" y="226312"/>
            <a:ext cx="11650093" cy="781095"/>
          </a:xfrm>
        </p:spPr>
        <p:txBody>
          <a:bodyPr anchor="ctr">
            <a:normAutofit/>
          </a:bodyPr>
          <a:lstStyle/>
          <a:p>
            <a:r>
              <a:rPr lang="fr-CH" dirty="0"/>
              <a:t>Groupe </a:t>
            </a:r>
            <a:r>
              <a:rPr lang="fr-CH" dirty="0" err="1" smtClean="0"/>
              <a:t>Chénens</a:t>
            </a:r>
            <a:r>
              <a:rPr lang="fr-CH" dirty="0" smtClean="0"/>
              <a:t> </a:t>
            </a:r>
            <a:r>
              <a:rPr lang="fr-CH" dirty="0"/>
              <a:t>animé par </a:t>
            </a:r>
            <a:r>
              <a:rPr lang="fr-CH" dirty="0" smtClean="0"/>
              <a:t>M. Fritsch </a:t>
            </a:r>
            <a:r>
              <a:rPr lang="fr-CH" dirty="0"/>
              <a:t>et </a:t>
            </a:r>
            <a:r>
              <a:rPr lang="fr-CH" dirty="0" smtClean="0"/>
              <a:t>O. </a:t>
            </a:r>
            <a:r>
              <a:rPr lang="fr-CH" dirty="0"/>
              <a:t>Caspar</a:t>
            </a:r>
          </a:p>
        </p:txBody>
      </p:sp>
      <p:pic>
        <p:nvPicPr>
          <p:cNvPr id="27" name="Grafik 26">
            <a:extLst>
              <a:ext uri="{FF2B5EF4-FFF2-40B4-BE49-F238E27FC236}">
                <a16:creationId xmlns:a16="http://schemas.microsoft.com/office/drawing/2014/main" xmlns="" id="{B0435DC8-9977-A34F-AD42-8B7BBFFC61B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086100" y="1155699"/>
            <a:ext cx="2794449" cy="2107323"/>
          </a:xfrm>
          <a:prstGeom prst="rect">
            <a:avLst/>
          </a:prstGeom>
        </p:spPr>
      </p:pic>
      <p:pic>
        <p:nvPicPr>
          <p:cNvPr id="7" name="Grafik 6">
            <a:extLst>
              <a:ext uri="{FF2B5EF4-FFF2-40B4-BE49-F238E27FC236}">
                <a16:creationId xmlns:a16="http://schemas.microsoft.com/office/drawing/2014/main" xmlns="" id="{3D3D3AB4-2C01-194E-9647-2885F3468FF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362701" y="4325555"/>
            <a:ext cx="3906406" cy="2306133"/>
          </a:xfrm>
          <a:prstGeom prst="rect">
            <a:avLst/>
          </a:prstGeom>
        </p:spPr>
      </p:pic>
      <p:pic>
        <p:nvPicPr>
          <p:cNvPr id="9" name="Grafik 8">
            <a:extLst>
              <a:ext uri="{FF2B5EF4-FFF2-40B4-BE49-F238E27FC236}">
                <a16:creationId xmlns:a16="http://schemas.microsoft.com/office/drawing/2014/main" xmlns="" id="{E0BF53CA-FFC9-FF4C-B2AB-597DA230EBC9}"/>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39699" y="1155700"/>
            <a:ext cx="2794449" cy="2098256"/>
          </a:xfrm>
          <a:prstGeom prst="rect">
            <a:avLst/>
          </a:prstGeom>
        </p:spPr>
      </p:pic>
      <p:pic>
        <p:nvPicPr>
          <p:cNvPr id="15" name="Grafik 14">
            <a:extLst>
              <a:ext uri="{FF2B5EF4-FFF2-40B4-BE49-F238E27FC236}">
                <a16:creationId xmlns:a16="http://schemas.microsoft.com/office/drawing/2014/main" xmlns="" id="{B504FA2B-4EAD-5B46-9C42-74B22E43342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118225" y="1155700"/>
            <a:ext cx="5753100" cy="3124200"/>
          </a:xfrm>
          <a:prstGeom prst="rect">
            <a:avLst/>
          </a:prstGeom>
        </p:spPr>
      </p:pic>
      <p:pic>
        <p:nvPicPr>
          <p:cNvPr id="16" name="Grafik 15">
            <a:extLst>
              <a:ext uri="{FF2B5EF4-FFF2-40B4-BE49-F238E27FC236}">
                <a16:creationId xmlns:a16="http://schemas.microsoft.com/office/drawing/2014/main" xmlns="" id="{DFC75904-DF20-A94F-8503-AD4F83E007C9}"/>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180514" y="3685288"/>
            <a:ext cx="6083300" cy="2946400"/>
          </a:xfrm>
          <a:prstGeom prst="rect">
            <a:avLst/>
          </a:prstGeom>
        </p:spPr>
      </p:pic>
      <p:pic>
        <p:nvPicPr>
          <p:cNvPr id="17" name="Grafik 16">
            <a:extLst>
              <a:ext uri="{FF2B5EF4-FFF2-40B4-BE49-F238E27FC236}">
                <a16:creationId xmlns:a16="http://schemas.microsoft.com/office/drawing/2014/main" xmlns="" id="{9BB93436-705D-BD45-B0E9-F87BC4BFB938}"/>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10906125" y="4917165"/>
            <a:ext cx="965200" cy="482600"/>
          </a:xfrm>
          <a:prstGeom prst="rect">
            <a:avLst/>
          </a:prstGeom>
        </p:spPr>
      </p:pic>
      <p:pic>
        <p:nvPicPr>
          <p:cNvPr id="18" name="Grafik 17">
            <a:extLst>
              <a:ext uri="{FF2B5EF4-FFF2-40B4-BE49-F238E27FC236}">
                <a16:creationId xmlns:a16="http://schemas.microsoft.com/office/drawing/2014/main" xmlns="" id="{ED58B7AF-5162-CA4E-BB6A-79D8CBC492BD}"/>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10893425" y="4479239"/>
            <a:ext cx="977900" cy="435683"/>
          </a:xfrm>
          <a:prstGeom prst="rect">
            <a:avLst/>
          </a:prstGeom>
        </p:spPr>
      </p:pic>
      <p:pic>
        <p:nvPicPr>
          <p:cNvPr id="19" name="Grafik 18">
            <a:extLst>
              <a:ext uri="{FF2B5EF4-FFF2-40B4-BE49-F238E27FC236}">
                <a16:creationId xmlns:a16="http://schemas.microsoft.com/office/drawing/2014/main" xmlns="" id="{E19BFD0C-5E94-7845-94AC-CA1560FD1E17}"/>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rot="16200000">
            <a:off x="10144125" y="4818032"/>
            <a:ext cx="1016000" cy="469900"/>
          </a:xfrm>
          <a:prstGeom prst="rect">
            <a:avLst/>
          </a:prstGeom>
        </p:spPr>
      </p:pic>
      <p:pic>
        <p:nvPicPr>
          <p:cNvPr id="20" name="Grafik 19">
            <a:extLst>
              <a:ext uri="{FF2B5EF4-FFF2-40B4-BE49-F238E27FC236}">
                <a16:creationId xmlns:a16="http://schemas.microsoft.com/office/drawing/2014/main" xmlns="" id="{D71EA67E-2922-9C46-B663-B8DBCFCE169A}"/>
              </a:ext>
            </a:extLst>
          </p:cNvPr>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1638300" y="3327669"/>
            <a:ext cx="3657601" cy="435684"/>
          </a:xfrm>
          <a:prstGeom prst="rect">
            <a:avLst/>
          </a:prstGeom>
        </p:spPr>
      </p:pic>
      <p:sp>
        <p:nvSpPr>
          <p:cNvPr id="12" name="Rectangle 11"/>
          <p:cNvSpPr/>
          <p:nvPr/>
        </p:nvSpPr>
        <p:spPr>
          <a:xfrm>
            <a:off x="10387047" y="6338047"/>
            <a:ext cx="966753" cy="519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265142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2">
            <a:extLst>
              <a:ext uri="{FF2B5EF4-FFF2-40B4-BE49-F238E27FC236}">
                <a16:creationId xmlns:a16="http://schemas.microsoft.com/office/drawing/2014/main" xmlns="" id="{E8B919E8-DA63-C243-AF54-913CC78B1FE7}"/>
              </a:ext>
            </a:extLst>
          </p:cNvPr>
          <p:cNvSpPr>
            <a:spLocks noGrp="1"/>
          </p:cNvSpPr>
          <p:nvPr>
            <p:ph type="title"/>
          </p:nvPr>
        </p:nvSpPr>
        <p:spPr>
          <a:xfrm>
            <a:off x="323294" y="137412"/>
            <a:ext cx="10992406" cy="781095"/>
          </a:xfrm>
        </p:spPr>
        <p:txBody>
          <a:bodyPr anchor="ctr">
            <a:normAutofit/>
          </a:bodyPr>
          <a:lstStyle/>
          <a:p>
            <a:r>
              <a:rPr lang="fr-CH" dirty="0"/>
              <a:t>Résumé du groupe </a:t>
            </a:r>
            <a:r>
              <a:rPr lang="fr-CH" dirty="0" err="1" smtClean="0"/>
              <a:t>Chénens</a:t>
            </a:r>
            <a:endParaRPr lang="fr-CH" dirty="0"/>
          </a:p>
        </p:txBody>
      </p:sp>
      <p:sp>
        <p:nvSpPr>
          <p:cNvPr id="7" name="Inhaltsplatzhalter 1">
            <a:extLst>
              <a:ext uri="{FF2B5EF4-FFF2-40B4-BE49-F238E27FC236}">
                <a16:creationId xmlns:a16="http://schemas.microsoft.com/office/drawing/2014/main" xmlns="" id="{F832DDDC-10F8-0947-A710-9E56C09BF639}"/>
              </a:ext>
            </a:extLst>
          </p:cNvPr>
          <p:cNvSpPr>
            <a:spLocks noGrp="1"/>
          </p:cNvSpPr>
          <p:nvPr>
            <p:ph idx="1"/>
          </p:nvPr>
        </p:nvSpPr>
        <p:spPr>
          <a:xfrm>
            <a:off x="283380" y="1100137"/>
            <a:ext cx="11692720" cy="5567678"/>
          </a:xfrm>
        </p:spPr>
        <p:txBody>
          <a:bodyPr wrap="square">
            <a:spAutoFit/>
          </a:bodyPr>
          <a:lstStyle/>
          <a:p>
            <a:pPr marL="0" indent="0">
              <a:buNone/>
            </a:pPr>
            <a:r>
              <a:rPr lang="fr-CH" sz="1300" i="1" dirty="0"/>
              <a:t>Monitoring</a:t>
            </a:r>
            <a:endParaRPr lang="fr-CH" sz="1300" dirty="0"/>
          </a:p>
          <a:p>
            <a:r>
              <a:rPr lang="fr-CH" sz="1300" dirty="0"/>
              <a:t>Le système </a:t>
            </a:r>
            <a:r>
              <a:rPr lang="fr-CH" sz="1300" dirty="0" err="1"/>
              <a:t>SyZACT</a:t>
            </a:r>
            <a:r>
              <a:rPr lang="fr-CH" sz="1300" dirty="0"/>
              <a:t> permet d’avoir les informations concernant les zones d’activités à un seul endroit.</a:t>
            </a:r>
          </a:p>
          <a:p>
            <a:r>
              <a:rPr lang="fr-CH" sz="1300" dirty="0"/>
              <a:t>La discussion fait ressortir des questions liées au monitoring, à la manière de collecter les données, la fréquence d’actualisation, les compétences nécessaires à l’utilisation et à savoir qui doit pouvoir y accéder. Il en ressort que les communes doivent fournir les données à intégrer dans </a:t>
            </a:r>
            <a:r>
              <a:rPr lang="fr-CH" sz="1300" dirty="0" err="1"/>
              <a:t>SyZACT</a:t>
            </a:r>
            <a:r>
              <a:rPr lang="fr-CH" sz="1300" dirty="0"/>
              <a:t> car elles sont en première ligne et connaissent le mieux ce qui se passe concrètement sur le terrain. Des instructions sont nécessaires sur la manière de collecter ces données et à quelle fréquence elles doivent être actualisées. Il s’agit au final de réussir à développer une nouvelle pratique qui nécessite des échanges et un suivi, probablement à l’échelle régionale</a:t>
            </a:r>
            <a:r>
              <a:rPr lang="fr-CH" sz="1300" dirty="0" smtClean="0"/>
              <a:t>.</a:t>
            </a:r>
            <a:r>
              <a:rPr lang="fr-CH" sz="1300" dirty="0"/>
              <a:t> </a:t>
            </a:r>
          </a:p>
          <a:p>
            <a:pPr marL="0" indent="0">
              <a:buNone/>
            </a:pPr>
            <a:r>
              <a:rPr lang="fr-CH" sz="1300" i="1" dirty="0"/>
              <a:t>Optimisation spatiale, extensions et gestion en commun des zones d’activités</a:t>
            </a:r>
            <a:endParaRPr lang="fr-CH" sz="1300" dirty="0"/>
          </a:p>
          <a:p>
            <a:r>
              <a:rPr lang="fr-CH" sz="1300" dirty="0"/>
              <a:t>La discussion met en évidence des incertitudes sur l’échelle la plus adaptée pour les optimisations la gestion en commun des zones d’activités. Le passage entre le concept et les implications concrètes est également difficilement perceptible. Un besoin d’information est exprimé. Les avis sont partagés entre une gestion au niveau régional et un niveau intermédiaire au niveau d’une sous-région ou d’un regroupement de quelques communes concernées directement par une zone d’activités régionale qui pourraient se concerter et définir leurs actions. Plus le nombre de communes impliquées dans la discussion est grand, plus les négociations seront compliquées. La question financière est considérée comme centrale pour réussir à rassembler les communes, certaines tirant des bénéfices de la présence d’une zone régionale d’activités. Cependant, au-delà de l’aspect purement financier, des implications en termes de personnel et de temps disponible préoccupent certaines communes présentes qui craignent de ne pouvoir absorber un surcroît de travail difficilement estimable. La discussion fait également ressortir les liens à trouver entre les aspects territoriaux liées à ces zones d’activités et la promotion économique.</a:t>
            </a:r>
          </a:p>
          <a:p>
            <a:pPr marL="0" indent="0">
              <a:buNone/>
            </a:pPr>
            <a:r>
              <a:rPr lang="fr-CH" sz="1300" dirty="0"/>
              <a:t>Au final il ressort une articulation à deux niveaux :</a:t>
            </a:r>
          </a:p>
          <a:p>
            <a:pPr lvl="0"/>
            <a:r>
              <a:rPr lang="fr-CH" sz="1300" dirty="0"/>
              <a:t>D’une part, il est nécessaire d’avoir une vision générale régionale suffisamment large et qui prenne en compte l’aspect systémique de la problématique afin de réussir à valoriser ces zones d’activités. Cette partie nécessite une délégation à un niveau régional.</a:t>
            </a:r>
          </a:p>
          <a:p>
            <a:pPr lvl="0"/>
            <a:r>
              <a:rPr lang="fr-CH" sz="1300" dirty="0"/>
              <a:t>D’autre part, l’adhésion à la démarche a lieu à une échelle beaucoup plus locale basée sur un sentiment d’appartenance de la commune et des connaissances locales de la situation.</a:t>
            </a:r>
          </a:p>
          <a:p>
            <a:r>
              <a:rPr lang="fr-CH" sz="1300" dirty="0"/>
              <a:t>La multiplication des niveaux et d’organes à tous ces niveaux présente cependant un risque de complication et de blocage.</a:t>
            </a:r>
          </a:p>
          <a:p>
            <a:pPr marL="185738" indent="-185738">
              <a:buNone/>
            </a:pPr>
            <a:endParaRPr lang="fr-CH" sz="1300" dirty="0"/>
          </a:p>
        </p:txBody>
      </p:sp>
      <p:sp>
        <p:nvSpPr>
          <p:cNvPr id="8" name="Inhaltsplatzhalter 1">
            <a:extLst>
              <a:ext uri="{FF2B5EF4-FFF2-40B4-BE49-F238E27FC236}">
                <a16:creationId xmlns:a16="http://schemas.microsoft.com/office/drawing/2014/main" xmlns="" id="{7C761920-C80B-104F-A1E7-DB5203BC486E}"/>
              </a:ext>
            </a:extLst>
          </p:cNvPr>
          <p:cNvSpPr txBox="1">
            <a:spLocks/>
          </p:cNvSpPr>
          <p:nvPr/>
        </p:nvSpPr>
        <p:spPr>
          <a:xfrm>
            <a:off x="6070600" y="1100137"/>
            <a:ext cx="5905500" cy="262251"/>
          </a:xfrm>
          <a:prstGeom prst="rect">
            <a:avLst/>
          </a:prstGeom>
          <a:solidFill>
            <a:schemeClr val="bg1"/>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Clr>
                <a:schemeClr val="tx1">
                  <a:lumMod val="65000"/>
                  <a:lumOff val="35000"/>
                </a:schemeClr>
              </a:buClr>
              <a:buFont typeface="Wingdings" panose="05000000000000000000" pitchFamily="2" charset="2"/>
              <a:buChar char="§"/>
              <a:defRPr sz="2400" kern="1200" baseline="0">
                <a:solidFill>
                  <a:schemeClr val="bg2">
                    <a:lumMod val="25000"/>
                  </a:schemeClr>
                </a:solidFill>
                <a:latin typeface="Avenir LT Std 45 Book" panose="020B0502020203020204" pitchFamily="34" charset="0"/>
                <a:ea typeface="Open Sans" panose="020B0606030504020204" pitchFamily="34" charset="0"/>
                <a:cs typeface="Open Sans" panose="020B0606030504020204" pitchFamily="34" charset="0"/>
              </a:defRPr>
            </a:lvl1pPr>
            <a:lvl2pPr marL="450850" indent="-177800" algn="l" defTabSz="914400" rtl="0" eaLnBrk="1" latinLnBrk="0" hangingPunct="1">
              <a:lnSpc>
                <a:spcPct val="90000"/>
              </a:lnSpc>
              <a:spcBef>
                <a:spcPts val="500"/>
              </a:spcBef>
              <a:buClr>
                <a:schemeClr val="tx1">
                  <a:lumMod val="65000"/>
                  <a:lumOff val="35000"/>
                </a:schemeClr>
              </a:buClr>
              <a:buFont typeface="Wingdings" panose="05000000000000000000" pitchFamily="2" charset="2"/>
              <a:buChar char="§"/>
              <a:defRPr sz="2000" kern="1200">
                <a:solidFill>
                  <a:schemeClr val="bg2">
                    <a:lumMod val="25000"/>
                  </a:schemeClr>
                </a:solidFill>
                <a:latin typeface="Avenir LT Std 45 Book" panose="020B0502020203020204" pitchFamily="34" charset="0"/>
                <a:ea typeface="Open Sans" panose="020B0606030504020204" pitchFamily="34" charset="0"/>
                <a:cs typeface="Open Sans" panose="020B0606030504020204" pitchFamily="34" charset="0"/>
              </a:defRPr>
            </a:lvl2pPr>
            <a:lvl3pPr marL="982663" indent="-133350" algn="l" defTabSz="914400" rtl="0" eaLnBrk="1" latinLnBrk="0" hangingPunct="1">
              <a:lnSpc>
                <a:spcPct val="90000"/>
              </a:lnSpc>
              <a:spcBef>
                <a:spcPts val="500"/>
              </a:spcBef>
              <a:buClr>
                <a:schemeClr val="tx1">
                  <a:lumMod val="65000"/>
                  <a:lumOff val="35000"/>
                </a:schemeClr>
              </a:buClr>
              <a:buFont typeface="Wingdings" panose="05000000000000000000" pitchFamily="2" charset="2"/>
              <a:buChar char="§"/>
              <a:defRPr sz="1800" kern="1200">
                <a:solidFill>
                  <a:schemeClr val="bg2">
                    <a:lumMod val="25000"/>
                  </a:schemeClr>
                </a:solidFill>
                <a:latin typeface="Avenir LT Std 45 Book" panose="020B0502020203020204" pitchFamily="34" charset="0"/>
                <a:ea typeface="Open Sans" panose="020B0606030504020204" pitchFamily="34" charset="0"/>
                <a:cs typeface="Open Sans" panose="020B0606030504020204" pitchFamily="34" charset="0"/>
              </a:defRPr>
            </a:lvl3pPr>
            <a:lvl4pPr marL="1255713" indent="-95250" algn="l" defTabSz="914400" rtl="0" eaLnBrk="1" latinLnBrk="0" hangingPunct="1">
              <a:lnSpc>
                <a:spcPct val="90000"/>
              </a:lnSpc>
              <a:spcBef>
                <a:spcPts val="500"/>
              </a:spcBef>
              <a:buClr>
                <a:schemeClr val="tx1">
                  <a:lumMod val="65000"/>
                  <a:lumOff val="35000"/>
                </a:schemeClr>
              </a:buClr>
              <a:buFont typeface="Wingdings" panose="05000000000000000000" pitchFamily="2" charset="2"/>
              <a:buChar char="§"/>
              <a:defRPr sz="1600" kern="1200">
                <a:solidFill>
                  <a:schemeClr val="bg2">
                    <a:lumMod val="25000"/>
                  </a:schemeClr>
                </a:solidFill>
                <a:latin typeface="Avenir LT Std 45 Book" panose="020B0502020203020204" pitchFamily="34" charset="0"/>
                <a:ea typeface="Open Sans" panose="020B0606030504020204" pitchFamily="34" charset="0"/>
                <a:cs typeface="Open Sans" panose="020B0606030504020204" pitchFamily="34" charset="0"/>
              </a:defRPr>
            </a:lvl4pPr>
            <a:lvl5pPr marL="1882775" indent="-53975" algn="l" defTabSz="914400" rtl="0" eaLnBrk="1" latinLnBrk="0" hangingPunct="1">
              <a:lnSpc>
                <a:spcPct val="90000"/>
              </a:lnSpc>
              <a:spcBef>
                <a:spcPts val="500"/>
              </a:spcBef>
              <a:buClr>
                <a:schemeClr val="tx1">
                  <a:lumMod val="65000"/>
                  <a:lumOff val="35000"/>
                </a:schemeClr>
              </a:buClr>
              <a:buFont typeface="Wingdings" panose="05000000000000000000" pitchFamily="2" charset="2"/>
              <a:buChar char="§"/>
              <a:defRPr sz="1600" kern="1200">
                <a:solidFill>
                  <a:schemeClr val="bg2">
                    <a:lumMod val="25000"/>
                  </a:schemeClr>
                </a:solidFill>
                <a:latin typeface="Avenir LT Std 45 Book" panose="020B0502020203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3838" indent="-223838">
              <a:buNone/>
            </a:pPr>
            <a:endParaRPr lang="fr-CH" sz="1200" dirty="0"/>
          </a:p>
        </p:txBody>
      </p:sp>
      <p:sp>
        <p:nvSpPr>
          <p:cNvPr id="5" name="Rectangle 4"/>
          <p:cNvSpPr/>
          <p:nvPr/>
        </p:nvSpPr>
        <p:spPr>
          <a:xfrm>
            <a:off x="10387047" y="6338047"/>
            <a:ext cx="966753" cy="519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18200643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4702B75B-11F4-774A-873A-E7D07494F537}"/>
              </a:ext>
            </a:extLst>
          </p:cNvPr>
          <p:cNvSpPr>
            <a:spLocks noGrp="1"/>
          </p:cNvSpPr>
          <p:nvPr>
            <p:ph type="ctrTitle"/>
          </p:nvPr>
        </p:nvSpPr>
        <p:spPr>
          <a:xfrm>
            <a:off x="6121400" y="2954184"/>
            <a:ext cx="5862638" cy="590931"/>
          </a:xfrm>
        </p:spPr>
        <p:txBody>
          <a:bodyPr wrap="square" anchor="t">
            <a:spAutoFit/>
          </a:bodyPr>
          <a:lstStyle/>
          <a:p>
            <a:r>
              <a:rPr lang="fr-CH" sz="3600" dirty="0" smtClean="0"/>
              <a:t>Récapitulatif des 3 ateliers</a:t>
            </a:r>
            <a:endParaRPr lang="fr-CH" sz="4000" b="1" dirty="0">
              <a:solidFill>
                <a:schemeClr val="bg2">
                  <a:lumMod val="25000"/>
                </a:schemeClr>
              </a:solidFill>
            </a:endParaRPr>
          </a:p>
        </p:txBody>
      </p:sp>
    </p:spTree>
    <p:extLst>
      <p:ext uri="{BB962C8B-B14F-4D97-AF65-F5344CB8AC3E}">
        <p14:creationId xmlns:p14="http://schemas.microsoft.com/office/powerpoint/2010/main" val="22427430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feld 20">
            <a:extLst>
              <a:ext uri="{FF2B5EF4-FFF2-40B4-BE49-F238E27FC236}">
                <a16:creationId xmlns:a16="http://schemas.microsoft.com/office/drawing/2014/main" xmlns="" id="{681C16A9-97C7-A145-8A44-4EF12FE62653}"/>
              </a:ext>
            </a:extLst>
          </p:cNvPr>
          <p:cNvSpPr txBox="1"/>
          <p:nvPr/>
        </p:nvSpPr>
        <p:spPr>
          <a:xfrm>
            <a:off x="1508023" y="343540"/>
            <a:ext cx="9175954" cy="369332"/>
          </a:xfrm>
          <a:prstGeom prst="rect">
            <a:avLst/>
          </a:prstGeom>
          <a:noFill/>
        </p:spPr>
        <p:txBody>
          <a:bodyPr wrap="square" rtlCol="0">
            <a:spAutoFit/>
          </a:bodyPr>
          <a:lstStyle/>
          <a:p>
            <a:r>
              <a:rPr lang="fr-CH" b="1" dirty="0"/>
              <a:t> </a:t>
            </a:r>
            <a:endParaRPr lang="fr-CH" b="1" u="sng" dirty="0"/>
          </a:p>
        </p:txBody>
      </p:sp>
      <p:sp>
        <p:nvSpPr>
          <p:cNvPr id="6" name="Titel 2">
            <a:extLst>
              <a:ext uri="{FF2B5EF4-FFF2-40B4-BE49-F238E27FC236}">
                <a16:creationId xmlns:a16="http://schemas.microsoft.com/office/drawing/2014/main" xmlns="" id="{81EFD832-E236-C74B-B158-C007F6FB9DCE}"/>
              </a:ext>
            </a:extLst>
          </p:cNvPr>
          <p:cNvSpPr>
            <a:spLocks noGrp="1"/>
          </p:cNvSpPr>
          <p:nvPr>
            <p:ph type="title"/>
          </p:nvPr>
        </p:nvSpPr>
        <p:spPr>
          <a:xfrm>
            <a:off x="789896" y="48805"/>
            <a:ext cx="8543925" cy="1111248"/>
          </a:xfrm>
        </p:spPr>
        <p:txBody>
          <a:bodyPr>
            <a:normAutofit/>
          </a:bodyPr>
          <a:lstStyle/>
          <a:p>
            <a:r>
              <a:rPr lang="fr-CH" sz="3800" b="1" dirty="0">
                <a:solidFill>
                  <a:schemeClr val="accent1">
                    <a:lumMod val="50000"/>
                  </a:schemeClr>
                </a:solidFill>
              </a:rPr>
              <a:t>Aspects territoriaux</a:t>
            </a:r>
          </a:p>
        </p:txBody>
      </p:sp>
      <p:sp>
        <p:nvSpPr>
          <p:cNvPr id="4" name="Foliennummernplatzhalter 3">
            <a:extLst>
              <a:ext uri="{FF2B5EF4-FFF2-40B4-BE49-F238E27FC236}">
                <a16:creationId xmlns:a16="http://schemas.microsoft.com/office/drawing/2014/main" xmlns="" id="{90436E34-EFE0-5047-A0AE-61BFE96A9EAE}"/>
              </a:ext>
            </a:extLst>
          </p:cNvPr>
          <p:cNvSpPr>
            <a:spLocks noGrp="1"/>
          </p:cNvSpPr>
          <p:nvPr>
            <p:ph type="sldNum" sz="quarter" idx="12"/>
          </p:nvPr>
        </p:nvSpPr>
        <p:spPr>
          <a:xfrm>
            <a:off x="8455127" y="6346124"/>
            <a:ext cx="2228850" cy="365125"/>
          </a:xfrm>
        </p:spPr>
        <p:txBody>
          <a:bodyPr/>
          <a:lstStyle/>
          <a:p>
            <a:fld id="{422B0FDB-972E-164D-878F-276BAECB6761}" type="slidenum">
              <a:rPr lang="de-DE" smtClean="0"/>
              <a:t>14</a:t>
            </a:fld>
            <a:endParaRPr lang="de-DE" dirty="0"/>
          </a:p>
        </p:txBody>
      </p:sp>
      <p:sp>
        <p:nvSpPr>
          <p:cNvPr id="5" name="Rectangle 4"/>
          <p:cNvSpPr/>
          <p:nvPr/>
        </p:nvSpPr>
        <p:spPr>
          <a:xfrm>
            <a:off x="1925423" y="1310328"/>
            <a:ext cx="8003357" cy="4883084"/>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285750" indent="-285750">
              <a:buFont typeface="Arial" panose="020B0604020202020204" pitchFamily="34" charset="0"/>
              <a:buChar char="•"/>
            </a:pPr>
            <a:endParaRPr lang="fr-CH" b="1" dirty="0">
              <a:solidFill>
                <a:schemeClr val="tx1"/>
              </a:solidFill>
            </a:endParaRPr>
          </a:p>
        </p:txBody>
      </p:sp>
      <p:sp>
        <p:nvSpPr>
          <p:cNvPr id="7" name="Inhaltsplatzhalter 4">
            <a:extLst>
              <a:ext uri="{FF2B5EF4-FFF2-40B4-BE49-F238E27FC236}">
                <a16:creationId xmlns:a16="http://schemas.microsoft.com/office/drawing/2014/main" xmlns="" id="{578F1343-1571-F543-BFC6-6D08D055F03A}"/>
              </a:ext>
            </a:extLst>
          </p:cNvPr>
          <p:cNvSpPr txBox="1">
            <a:spLocks/>
          </p:cNvSpPr>
          <p:nvPr/>
        </p:nvSpPr>
        <p:spPr>
          <a:xfrm>
            <a:off x="799151" y="1798220"/>
            <a:ext cx="4382449" cy="443762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H" sz="2400" dirty="0"/>
              <a:t>Classement des ZACT</a:t>
            </a:r>
          </a:p>
          <a:p>
            <a:r>
              <a:rPr lang="fr-CH" sz="2400" dirty="0"/>
              <a:t>Extensions par étapes</a:t>
            </a:r>
          </a:p>
          <a:p>
            <a:pPr marL="442913" indent="-263525">
              <a:spcBef>
                <a:spcPts val="1200"/>
              </a:spcBef>
              <a:buFont typeface="Wingdings" panose="05000000000000000000" pitchFamily="2" charset="2"/>
              <a:buChar char="ü"/>
            </a:pPr>
            <a:r>
              <a:rPr lang="fr-CH" altLang="fr-FR" sz="2400" dirty="0">
                <a:solidFill>
                  <a:schemeClr val="accent5">
                    <a:lumMod val="75000"/>
                  </a:schemeClr>
                </a:solidFill>
              </a:rPr>
              <a:t>PDR g1</a:t>
            </a:r>
            <a:r>
              <a:rPr lang="fr-CH" altLang="fr-FR" sz="2400" dirty="0"/>
              <a:t>: indication de potentiel d’extension</a:t>
            </a:r>
          </a:p>
          <a:p>
            <a:pPr marL="442913" indent="-263525">
              <a:spcBef>
                <a:spcPts val="600"/>
              </a:spcBef>
              <a:buFont typeface="Wingdings" panose="05000000000000000000" pitchFamily="2" charset="2"/>
              <a:buChar char="ü"/>
            </a:pPr>
            <a:r>
              <a:rPr lang="fr-CH" altLang="fr-FR" sz="2400" dirty="0">
                <a:solidFill>
                  <a:srgbClr val="0070C0"/>
                </a:solidFill>
              </a:rPr>
              <a:t>PDR g2</a:t>
            </a:r>
            <a:r>
              <a:rPr lang="fr-CH" altLang="fr-FR" sz="2400" dirty="0"/>
              <a:t>: extension TU </a:t>
            </a:r>
            <a:endParaRPr lang="fr-CH" altLang="fr-FR" sz="2400" dirty="0" smtClean="0"/>
          </a:p>
          <a:p>
            <a:pPr marL="447675" indent="0">
              <a:spcBef>
                <a:spcPts val="0"/>
              </a:spcBef>
              <a:buNone/>
            </a:pPr>
            <a:r>
              <a:rPr lang="fr-CH" altLang="fr-FR" sz="2400" dirty="0" smtClean="0"/>
              <a:t>en </a:t>
            </a:r>
            <a:r>
              <a:rPr lang="fr-CH" altLang="fr-FR" sz="2400" dirty="0"/>
              <a:t>fonction des réserves</a:t>
            </a:r>
          </a:p>
          <a:p>
            <a:pPr marL="0" indent="0">
              <a:spcBef>
                <a:spcPts val="0"/>
              </a:spcBef>
              <a:buNone/>
            </a:pPr>
            <a:endParaRPr lang="fr-CH" altLang="fr-FR" sz="1500" dirty="0"/>
          </a:p>
          <a:p>
            <a:pPr>
              <a:spcBef>
                <a:spcPts val="0"/>
              </a:spcBef>
            </a:pPr>
            <a:r>
              <a:rPr lang="fr-CH" sz="2400" dirty="0"/>
              <a:t>Equilibre régional: quatre zones régionales </a:t>
            </a:r>
          </a:p>
          <a:p>
            <a:pPr marL="0" indent="0">
              <a:spcBef>
                <a:spcPts val="0"/>
              </a:spcBef>
              <a:buNone/>
            </a:pPr>
            <a:endParaRPr lang="fr-CH" altLang="fr-FR" sz="2400" dirty="0"/>
          </a:p>
          <a:p>
            <a:endParaRPr lang="fr-CH" sz="2400" b="1" dirty="0"/>
          </a:p>
          <a:p>
            <a:pPr marL="0" indent="0">
              <a:spcBef>
                <a:spcPts val="0"/>
              </a:spcBef>
              <a:buNone/>
              <a:tabLst>
                <a:tab pos="263525" algn="l"/>
              </a:tabLst>
            </a:pPr>
            <a:r>
              <a:rPr lang="fr-CH" sz="1800" b="1" dirty="0">
                <a:solidFill>
                  <a:srgbClr val="27547D"/>
                </a:solidFill>
              </a:rPr>
              <a:t>	</a:t>
            </a:r>
          </a:p>
        </p:txBody>
      </p:sp>
      <p:pic>
        <p:nvPicPr>
          <p:cNvPr id="2" name="Image 1"/>
          <p:cNvPicPr>
            <a:picLocks noChangeAspect="1"/>
          </p:cNvPicPr>
          <p:nvPr/>
        </p:nvPicPr>
        <p:blipFill rotWithShape="1">
          <a:blip r:embed="rId3"/>
          <a:srcRect r="1155"/>
          <a:stretch/>
        </p:blipFill>
        <p:spPr>
          <a:xfrm>
            <a:off x="5438588" y="1364442"/>
            <a:ext cx="5385741" cy="5221923"/>
          </a:xfrm>
          <a:prstGeom prst="rect">
            <a:avLst/>
          </a:prstGeom>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t="13824" b="21294"/>
          <a:stretch>
            <a:fillRect/>
          </a:stretch>
        </p:blipFill>
        <p:spPr bwMode="auto">
          <a:xfrm>
            <a:off x="3720072" y="5464278"/>
            <a:ext cx="1739900" cy="1020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10539447" y="6268709"/>
            <a:ext cx="966753" cy="519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41762234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81EFD832-E236-C74B-B158-C007F6FB9DCE}"/>
              </a:ext>
            </a:extLst>
          </p:cNvPr>
          <p:cNvSpPr>
            <a:spLocks noGrp="1"/>
          </p:cNvSpPr>
          <p:nvPr>
            <p:ph type="title"/>
          </p:nvPr>
        </p:nvSpPr>
        <p:spPr>
          <a:xfrm>
            <a:off x="838199" y="278170"/>
            <a:ext cx="9385867" cy="634640"/>
          </a:xfrm>
        </p:spPr>
        <p:txBody>
          <a:bodyPr>
            <a:noAutofit/>
          </a:bodyPr>
          <a:lstStyle/>
          <a:p>
            <a:r>
              <a:rPr lang="fr-CH" sz="3800" b="1" dirty="0">
                <a:solidFill>
                  <a:schemeClr val="accent1">
                    <a:lumMod val="50000"/>
                  </a:schemeClr>
                </a:solidFill>
              </a:rPr>
              <a:t>Aspects de gestion</a:t>
            </a:r>
          </a:p>
        </p:txBody>
      </p:sp>
      <p:sp>
        <p:nvSpPr>
          <p:cNvPr id="2" name="Espace réservé du numéro de diapositive 1"/>
          <p:cNvSpPr>
            <a:spLocks noGrp="1"/>
          </p:cNvSpPr>
          <p:nvPr>
            <p:ph type="sldNum" sz="quarter" idx="12"/>
          </p:nvPr>
        </p:nvSpPr>
        <p:spPr/>
        <p:txBody>
          <a:bodyPr/>
          <a:lstStyle/>
          <a:p>
            <a:fld id="{C22BFDAE-6548-4F81-8C0C-971B8A41ABB5}" type="slidenum">
              <a:rPr lang="en-IN" smtClean="0">
                <a:solidFill>
                  <a:srgbClr val="27547D">
                    <a:tint val="75000"/>
                  </a:srgbClr>
                </a:solidFill>
              </a:rPr>
              <a:pPr/>
              <a:t>15</a:t>
            </a:fld>
            <a:endParaRPr lang="en-IN">
              <a:solidFill>
                <a:srgbClr val="27547D">
                  <a:tint val="75000"/>
                </a:srgbClr>
              </a:solidFill>
            </a:endParaRPr>
          </a:p>
        </p:txBody>
      </p:sp>
      <p:sp>
        <p:nvSpPr>
          <p:cNvPr id="11" name="ZoneTexte 10"/>
          <p:cNvSpPr txBox="1"/>
          <p:nvPr/>
        </p:nvSpPr>
        <p:spPr>
          <a:xfrm>
            <a:off x="576939" y="1377799"/>
            <a:ext cx="10156371" cy="4311437"/>
          </a:xfrm>
          <a:prstGeom prst="rect">
            <a:avLst/>
          </a:prstGeom>
          <a:noFill/>
        </p:spPr>
        <p:txBody>
          <a:bodyPr wrap="square" rtlCol="0">
            <a:spAutoFit/>
          </a:bodyPr>
          <a:lstStyle/>
          <a:p>
            <a:pPr marL="232172" indent="-232172">
              <a:spcAft>
                <a:spcPts val="488"/>
              </a:spcAft>
              <a:buFont typeface="Arial" panose="020B0604020202020204" pitchFamily="34" charset="0"/>
              <a:buChar char="•"/>
            </a:pPr>
            <a:r>
              <a:rPr lang="fr-CH" sz="2250" dirty="0"/>
              <a:t>Gestion centralisée mais entités locales et autres partenaires à impliquer, gestion et de promotion à effectuer en continue</a:t>
            </a:r>
          </a:p>
          <a:p>
            <a:pPr marL="232172" indent="-232172">
              <a:spcBef>
                <a:spcPts val="300"/>
              </a:spcBef>
              <a:spcAft>
                <a:spcPts val="488"/>
              </a:spcAft>
              <a:buFont typeface="Arial" panose="020B0604020202020204" pitchFamily="34" charset="0"/>
              <a:buChar char="•"/>
            </a:pPr>
            <a:r>
              <a:rPr lang="fr-CH" sz="2250" dirty="0"/>
              <a:t>Organe de gestion devrait intégrer une structure existante, </a:t>
            </a:r>
            <a:r>
              <a:rPr lang="fr-CH" sz="2250" dirty="0" smtClean="0"/>
              <a:t>gérée </a:t>
            </a:r>
            <a:r>
              <a:rPr lang="fr-CH" sz="2250" dirty="0"/>
              <a:t>par des professionnels (aménagistes, économistes, juristes, …) ayant des </a:t>
            </a:r>
            <a:r>
              <a:rPr lang="fr-FR" sz="2250" dirty="0"/>
              <a:t>compétences de coordination, communication et décision</a:t>
            </a:r>
          </a:p>
          <a:p>
            <a:pPr marL="232172" indent="-232172">
              <a:spcBef>
                <a:spcPts val="300"/>
              </a:spcBef>
              <a:spcAft>
                <a:spcPts val="488"/>
              </a:spcAft>
              <a:buFont typeface="Arial" panose="020B0604020202020204" pitchFamily="34" charset="0"/>
              <a:buChar char="•"/>
            </a:pPr>
            <a:r>
              <a:rPr lang="fr-FR" sz="2250" dirty="0"/>
              <a:t>La mise en place du PDR devrait avoir une personne dédiée exclusivement à cette activité, ainsi qu’une commission des zones d'activités </a:t>
            </a:r>
            <a:endParaRPr lang="fr-CH" sz="2250" dirty="0"/>
          </a:p>
          <a:p>
            <a:pPr marL="232172" indent="-232172">
              <a:spcBef>
                <a:spcPts val="300"/>
              </a:spcBef>
              <a:spcAft>
                <a:spcPts val="488"/>
              </a:spcAft>
              <a:buFont typeface="Arial" panose="020B0604020202020204" pitchFamily="34" charset="0"/>
              <a:buChar char="•"/>
            </a:pPr>
            <a:r>
              <a:rPr lang="fr-CH" sz="2250" dirty="0"/>
              <a:t>Collecter les informations de terrain auprès des communes et leur servir de conseil et de relai avec les instances cantonales</a:t>
            </a:r>
          </a:p>
          <a:p>
            <a:pPr marL="232172" indent="-232172">
              <a:spcBef>
                <a:spcPts val="300"/>
              </a:spcBef>
              <a:spcAft>
                <a:spcPts val="488"/>
              </a:spcAft>
              <a:buFont typeface="Arial" panose="020B0604020202020204" pitchFamily="34" charset="0"/>
              <a:buChar char="•"/>
            </a:pPr>
            <a:r>
              <a:rPr lang="fr-CH" sz="2250" dirty="0"/>
              <a:t>Adaptation progressive PAL et RCU afin de soutenir et mettre en œuvre la gestion régionale  </a:t>
            </a:r>
            <a:endParaRPr lang="de-CH" sz="2250" dirty="0">
              <a:solidFill>
                <a:srgbClr val="27547D"/>
              </a:solidFill>
            </a:endParaRPr>
          </a:p>
        </p:txBody>
      </p:sp>
      <p:sp>
        <p:nvSpPr>
          <p:cNvPr id="5" name="Rectangle 4"/>
          <p:cNvSpPr/>
          <p:nvPr/>
        </p:nvSpPr>
        <p:spPr>
          <a:xfrm>
            <a:off x="10387047" y="6338047"/>
            <a:ext cx="966753" cy="519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16221111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22BFDAE-6548-4F81-8C0C-971B8A41ABB5}" type="slidenum">
              <a:rPr lang="en-IN" smtClean="0">
                <a:solidFill>
                  <a:srgbClr val="27547D">
                    <a:tint val="75000"/>
                  </a:srgbClr>
                </a:solidFill>
              </a:rPr>
              <a:pPr/>
              <a:t>16</a:t>
            </a:fld>
            <a:endParaRPr lang="en-IN" dirty="0">
              <a:solidFill>
                <a:srgbClr val="27547D">
                  <a:tint val="75000"/>
                </a:srgbClr>
              </a:solidFill>
            </a:endParaRPr>
          </a:p>
        </p:txBody>
      </p:sp>
      <p:sp>
        <p:nvSpPr>
          <p:cNvPr id="5" name="Espace réservé du contenu 4"/>
          <p:cNvSpPr>
            <a:spLocks noGrp="1"/>
          </p:cNvSpPr>
          <p:nvPr>
            <p:ph idx="1"/>
          </p:nvPr>
        </p:nvSpPr>
        <p:spPr>
          <a:xfrm>
            <a:off x="1454621" y="2455863"/>
            <a:ext cx="9301162" cy="1260475"/>
          </a:xfrm>
        </p:spPr>
        <p:txBody>
          <a:bodyPr/>
          <a:lstStyle/>
          <a:p>
            <a:pPr marL="0" indent="0" algn="ctr">
              <a:buNone/>
            </a:pPr>
            <a:r>
              <a:rPr lang="fr-CH" sz="3800" dirty="0"/>
              <a:t>Modèles de gouvernance </a:t>
            </a:r>
          </a:p>
        </p:txBody>
      </p:sp>
    </p:spTree>
    <p:extLst>
      <p:ext uri="{BB962C8B-B14F-4D97-AF65-F5344CB8AC3E}">
        <p14:creationId xmlns:p14="http://schemas.microsoft.com/office/powerpoint/2010/main" val="2334994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3">
            <a:extLst>
              <a:ext uri="{FF2B5EF4-FFF2-40B4-BE49-F238E27FC236}">
                <a16:creationId xmlns="" xmlns:a16="http://schemas.microsoft.com/office/drawing/2014/main" id="{FC78279E-6743-644B-8E7C-C1DD8B3070A9}"/>
              </a:ext>
            </a:extLst>
          </p:cNvPr>
          <p:cNvSpPr/>
          <p:nvPr/>
        </p:nvSpPr>
        <p:spPr>
          <a:xfrm>
            <a:off x="1691641" y="1998284"/>
            <a:ext cx="3612861" cy="2529172"/>
          </a:xfrm>
          <a:prstGeom prst="rect">
            <a:avLst/>
          </a:prstGeom>
          <a:solidFill>
            <a:schemeClr val="accent5">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a:endParaRPr lang="fr-CH">
              <a:solidFill>
                <a:prstClr val="black"/>
              </a:solidFill>
            </a:endParaRPr>
          </a:p>
        </p:txBody>
      </p:sp>
      <p:sp>
        <p:nvSpPr>
          <p:cNvPr id="3" name="Espace réservé du numéro de diapositive 2"/>
          <p:cNvSpPr>
            <a:spLocks noGrp="1"/>
          </p:cNvSpPr>
          <p:nvPr>
            <p:ph type="sldNum" sz="quarter" idx="12"/>
          </p:nvPr>
        </p:nvSpPr>
        <p:spPr/>
        <p:txBody>
          <a:bodyPr/>
          <a:lstStyle/>
          <a:p>
            <a:fld id="{422B0FDB-972E-164D-878F-276BAECB6761}" type="slidenum">
              <a:rPr lang="de-DE" smtClean="0">
                <a:solidFill>
                  <a:prstClr val="black">
                    <a:tint val="75000"/>
                  </a:prstClr>
                </a:solidFill>
              </a:rPr>
              <a:pPr/>
              <a:t>17</a:t>
            </a:fld>
            <a:endParaRPr lang="de-DE">
              <a:solidFill>
                <a:prstClr val="black">
                  <a:tint val="75000"/>
                </a:prstClr>
              </a:solidFill>
            </a:endParaRPr>
          </a:p>
        </p:txBody>
      </p:sp>
      <p:sp>
        <p:nvSpPr>
          <p:cNvPr id="4" name="Rechteck 3">
            <a:extLst>
              <a:ext uri="{FF2B5EF4-FFF2-40B4-BE49-F238E27FC236}">
                <a16:creationId xmlns="" xmlns:a16="http://schemas.microsoft.com/office/drawing/2014/main" id="{FC78279E-6743-644B-8E7C-C1DD8B3070A9}"/>
              </a:ext>
            </a:extLst>
          </p:cNvPr>
          <p:cNvSpPr/>
          <p:nvPr/>
        </p:nvSpPr>
        <p:spPr>
          <a:xfrm>
            <a:off x="6837804" y="1998284"/>
            <a:ext cx="3692464" cy="2529172"/>
          </a:xfrm>
          <a:prstGeom prst="rect">
            <a:avLst/>
          </a:prstGeom>
          <a:solidFill>
            <a:schemeClr val="accent5">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a:endParaRPr lang="fr-CH" dirty="0">
              <a:solidFill>
                <a:prstClr val="black"/>
              </a:solidFill>
            </a:endParaRPr>
          </a:p>
        </p:txBody>
      </p:sp>
      <p:sp>
        <p:nvSpPr>
          <p:cNvPr id="6" name="Textfeld 12">
            <a:extLst>
              <a:ext uri="{FF2B5EF4-FFF2-40B4-BE49-F238E27FC236}">
                <a16:creationId xmlns="" xmlns:a16="http://schemas.microsoft.com/office/drawing/2014/main" id="{C532316E-C8B4-DA40-82ED-A95A64AB9F14}"/>
              </a:ext>
            </a:extLst>
          </p:cNvPr>
          <p:cNvSpPr txBox="1"/>
          <p:nvPr/>
        </p:nvSpPr>
        <p:spPr>
          <a:xfrm>
            <a:off x="1762672" y="2038156"/>
            <a:ext cx="3470797" cy="584775"/>
          </a:xfrm>
          <a:prstGeom prst="rect">
            <a:avLst/>
          </a:prstGeom>
          <a:noFill/>
        </p:spPr>
        <p:txBody>
          <a:bodyPr wrap="square" rtlCol="0">
            <a:spAutoFit/>
          </a:bodyPr>
          <a:lstStyle/>
          <a:p>
            <a:pPr algn="ctr" defTabSz="457200"/>
            <a:r>
              <a:rPr lang="fr-FR" sz="1600" b="1" dirty="0">
                <a:solidFill>
                  <a:prstClr val="black"/>
                </a:solidFill>
              </a:rPr>
              <a:t>Conférence régionale (CRID)</a:t>
            </a:r>
          </a:p>
          <a:p>
            <a:pPr algn="ctr" defTabSz="457200"/>
            <a:r>
              <a:rPr lang="fr-FR" sz="1600" b="1" dirty="0">
                <a:solidFill>
                  <a:prstClr val="black"/>
                </a:solidFill>
              </a:rPr>
              <a:t>/ ARS 1</a:t>
            </a:r>
            <a:r>
              <a:rPr lang="fr-FR" sz="1600" b="1" baseline="30000" dirty="0">
                <a:solidFill>
                  <a:prstClr val="black"/>
                </a:solidFill>
              </a:rPr>
              <a:t>ère </a:t>
            </a:r>
            <a:r>
              <a:rPr lang="fr-FR" sz="1600" b="1" dirty="0">
                <a:solidFill>
                  <a:prstClr val="black"/>
                </a:solidFill>
              </a:rPr>
              <a:t>version statuts</a:t>
            </a:r>
            <a:endParaRPr lang="fr-CH" sz="1600" b="1" dirty="0">
              <a:solidFill>
                <a:prstClr val="black"/>
              </a:solidFill>
            </a:endParaRPr>
          </a:p>
        </p:txBody>
      </p:sp>
      <p:sp>
        <p:nvSpPr>
          <p:cNvPr id="7" name="Textfeld 13">
            <a:extLst>
              <a:ext uri="{FF2B5EF4-FFF2-40B4-BE49-F238E27FC236}">
                <a16:creationId xmlns="" xmlns:a16="http://schemas.microsoft.com/office/drawing/2014/main" id="{69FBFABA-5077-B048-9705-1BD816601957}"/>
              </a:ext>
            </a:extLst>
          </p:cNvPr>
          <p:cNvSpPr txBox="1"/>
          <p:nvPr/>
        </p:nvSpPr>
        <p:spPr>
          <a:xfrm>
            <a:off x="6788521" y="2035132"/>
            <a:ext cx="3763329" cy="338554"/>
          </a:xfrm>
          <a:prstGeom prst="rect">
            <a:avLst/>
          </a:prstGeom>
          <a:noFill/>
        </p:spPr>
        <p:txBody>
          <a:bodyPr wrap="square" rtlCol="0">
            <a:spAutoFit/>
          </a:bodyPr>
          <a:lstStyle/>
          <a:p>
            <a:pPr algn="ctr" defTabSz="457200"/>
            <a:r>
              <a:rPr lang="fr-CH" sz="1600" b="1" dirty="0">
                <a:solidFill>
                  <a:prstClr val="black"/>
                </a:solidFill>
              </a:rPr>
              <a:t>Agglomération de Fribourg (Agglo FR)</a:t>
            </a:r>
            <a:endParaRPr lang="fr-CH" sz="1600" dirty="0">
              <a:solidFill>
                <a:prstClr val="black"/>
              </a:solidFill>
            </a:endParaRPr>
          </a:p>
        </p:txBody>
      </p:sp>
      <p:sp>
        <p:nvSpPr>
          <p:cNvPr id="8" name="Textfeld 20">
            <a:extLst>
              <a:ext uri="{FF2B5EF4-FFF2-40B4-BE49-F238E27FC236}">
                <a16:creationId xmlns="" xmlns:a16="http://schemas.microsoft.com/office/drawing/2014/main" id="{681C16A9-97C7-A145-8A44-4EF12FE62653}"/>
              </a:ext>
            </a:extLst>
          </p:cNvPr>
          <p:cNvSpPr txBox="1"/>
          <p:nvPr/>
        </p:nvSpPr>
        <p:spPr>
          <a:xfrm>
            <a:off x="1495261" y="289690"/>
            <a:ext cx="9101302" cy="677108"/>
          </a:xfrm>
          <a:prstGeom prst="rect">
            <a:avLst/>
          </a:prstGeom>
          <a:noFill/>
        </p:spPr>
        <p:txBody>
          <a:bodyPr wrap="square" rtlCol="0">
            <a:spAutoFit/>
          </a:bodyPr>
          <a:lstStyle>
            <a:defPPr>
              <a:defRPr lang="en-US"/>
            </a:defPPr>
            <a:lvl1pPr>
              <a:defRPr b="1"/>
            </a:lvl1pPr>
          </a:lstStyle>
          <a:p>
            <a:pPr defTabSz="457200"/>
            <a:r>
              <a:rPr lang="fr-CH" sz="3800" dirty="0">
                <a:solidFill>
                  <a:schemeClr val="accent1">
                    <a:lumMod val="50000"/>
                  </a:schemeClr>
                </a:solidFill>
                <a:latin typeface="+mj-lt"/>
                <a:ea typeface="+mj-ea"/>
                <a:cs typeface="+mj-cs"/>
              </a:rPr>
              <a:t>Collaboration actuelle </a:t>
            </a:r>
          </a:p>
        </p:txBody>
      </p:sp>
      <p:sp>
        <p:nvSpPr>
          <p:cNvPr id="11" name="Rectangle à coins arrondis 10"/>
          <p:cNvSpPr/>
          <p:nvPr/>
        </p:nvSpPr>
        <p:spPr>
          <a:xfrm>
            <a:off x="1797339" y="2727975"/>
            <a:ext cx="3436948" cy="757521"/>
          </a:xfrm>
          <a:prstGeom prst="roundRect">
            <a:avLst/>
          </a:prstGeom>
          <a:noFill/>
          <a:ln w="19050">
            <a:solidFill>
              <a:srgbClr val="E052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fr-FR" sz="1600" b="1" dirty="0">
                <a:solidFill>
                  <a:prstClr val="black"/>
                </a:solidFill>
              </a:rPr>
              <a:t>Assemblée de la CRID / des délégués</a:t>
            </a:r>
          </a:p>
          <a:p>
            <a:pPr algn="ctr" defTabSz="457200"/>
            <a:r>
              <a:rPr lang="fr-FR" sz="1600" b="1" dirty="0">
                <a:solidFill>
                  <a:prstClr val="black"/>
                </a:solidFill>
              </a:rPr>
              <a:t>Copil CRID / Comité de direction</a:t>
            </a:r>
          </a:p>
        </p:txBody>
      </p:sp>
      <p:sp>
        <p:nvSpPr>
          <p:cNvPr id="13" name="Rectangle à coins arrondis 12"/>
          <p:cNvSpPr/>
          <p:nvPr/>
        </p:nvSpPr>
        <p:spPr>
          <a:xfrm>
            <a:off x="6941164" y="3656795"/>
            <a:ext cx="3438000" cy="779221"/>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CH">
              <a:solidFill>
                <a:prstClr val="white"/>
              </a:solidFill>
            </a:endParaRPr>
          </a:p>
        </p:txBody>
      </p:sp>
      <p:sp>
        <p:nvSpPr>
          <p:cNvPr id="14" name="Rectangle à coins arrondis 13"/>
          <p:cNvSpPr/>
          <p:nvPr/>
        </p:nvSpPr>
        <p:spPr>
          <a:xfrm>
            <a:off x="3679177" y="4854343"/>
            <a:ext cx="4617259" cy="1274882"/>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fr-FR" dirty="0">
                <a:solidFill>
                  <a:prstClr val="white"/>
                </a:solidFill>
              </a:rPr>
              <a:t>&lt;</a:t>
            </a:r>
            <a:endParaRPr lang="fr-CH" dirty="0">
              <a:solidFill>
                <a:prstClr val="white"/>
              </a:solidFill>
            </a:endParaRPr>
          </a:p>
        </p:txBody>
      </p:sp>
      <p:sp>
        <p:nvSpPr>
          <p:cNvPr id="18" name="Rectangle à coins arrondis 17"/>
          <p:cNvSpPr/>
          <p:nvPr/>
        </p:nvSpPr>
        <p:spPr>
          <a:xfrm>
            <a:off x="6948310" y="2727976"/>
            <a:ext cx="3438000" cy="757521"/>
          </a:xfrm>
          <a:prstGeom prst="roundRect">
            <a:avLst/>
          </a:prstGeom>
          <a:noFill/>
          <a:ln w="19050">
            <a:solidFill>
              <a:srgbClr val="E052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fr-FR" sz="1600" b="1" dirty="0">
                <a:solidFill>
                  <a:prstClr val="black"/>
                </a:solidFill>
              </a:rPr>
              <a:t>Conseil</a:t>
            </a:r>
          </a:p>
          <a:p>
            <a:pPr algn="ctr" defTabSz="457200"/>
            <a:r>
              <a:rPr lang="fr-FR" sz="1600" b="1" dirty="0">
                <a:solidFill>
                  <a:prstClr val="black"/>
                </a:solidFill>
              </a:rPr>
              <a:t>Comité</a:t>
            </a:r>
          </a:p>
        </p:txBody>
      </p:sp>
      <p:sp>
        <p:nvSpPr>
          <p:cNvPr id="20" name="ZoneTexte 19"/>
          <p:cNvSpPr txBox="1"/>
          <p:nvPr/>
        </p:nvSpPr>
        <p:spPr>
          <a:xfrm>
            <a:off x="3726312" y="4949817"/>
            <a:ext cx="4533927" cy="584775"/>
          </a:xfrm>
          <a:prstGeom prst="rect">
            <a:avLst/>
          </a:prstGeom>
          <a:noFill/>
        </p:spPr>
        <p:txBody>
          <a:bodyPr wrap="square" rtlCol="0">
            <a:spAutoFit/>
          </a:bodyPr>
          <a:lstStyle/>
          <a:p>
            <a:pPr defTabSz="457200"/>
            <a:r>
              <a:rPr lang="fr-CH" sz="1600" b="1" dirty="0">
                <a:solidFill>
                  <a:prstClr val="black"/>
                </a:solidFill>
              </a:rPr>
              <a:t>Commission d’Aménagement régional, Mobilité </a:t>
            </a:r>
          </a:p>
          <a:p>
            <a:pPr defTabSz="457200"/>
            <a:r>
              <a:rPr lang="fr-CH" sz="1600" b="1" dirty="0">
                <a:solidFill>
                  <a:prstClr val="black"/>
                </a:solidFill>
              </a:rPr>
              <a:t>+ Economie </a:t>
            </a:r>
            <a:r>
              <a:rPr lang="fr-CH" sz="1600" cap="all" dirty="0">
                <a:solidFill>
                  <a:prstClr val="black"/>
                </a:solidFill>
              </a:rPr>
              <a:t>(</a:t>
            </a:r>
            <a:r>
              <a:rPr lang="fr-CH" sz="1600" b="1" dirty="0">
                <a:solidFill>
                  <a:prstClr val="black"/>
                </a:solidFill>
              </a:rPr>
              <a:t>CARME)</a:t>
            </a:r>
          </a:p>
        </p:txBody>
      </p:sp>
      <p:sp>
        <p:nvSpPr>
          <p:cNvPr id="22" name="Textfeld 28">
            <a:extLst>
              <a:ext uri="{FF2B5EF4-FFF2-40B4-BE49-F238E27FC236}">
                <a16:creationId xmlns="" xmlns:a16="http://schemas.microsoft.com/office/drawing/2014/main" id="{8E53F04F-BAC2-D34F-BE4F-E3A45BD6D701}"/>
              </a:ext>
            </a:extLst>
          </p:cNvPr>
          <p:cNvSpPr txBox="1"/>
          <p:nvPr/>
        </p:nvSpPr>
        <p:spPr>
          <a:xfrm>
            <a:off x="4063972" y="5636126"/>
            <a:ext cx="3963879" cy="307777"/>
          </a:xfrm>
          <a:prstGeom prst="rect">
            <a:avLst/>
          </a:prstGeom>
          <a:noFill/>
        </p:spPr>
        <p:txBody>
          <a:bodyPr wrap="square" rtlCol="0">
            <a:spAutoFit/>
          </a:bodyPr>
          <a:lstStyle/>
          <a:p>
            <a:pPr algn="ctr" defTabSz="457200"/>
            <a:r>
              <a:rPr lang="fr-CH" sz="1400" dirty="0">
                <a:solidFill>
                  <a:prstClr val="black"/>
                </a:solidFill>
              </a:rPr>
              <a:t>Consultation de </a:t>
            </a:r>
            <a:r>
              <a:rPr lang="fr-CH" sz="1400" u="sng" dirty="0">
                <a:solidFill>
                  <a:prstClr val="black"/>
                </a:solidFill>
              </a:rPr>
              <a:t>toutes les communes</a:t>
            </a:r>
            <a:endParaRPr lang="fr-CH" sz="1050" u="sng" dirty="0">
              <a:solidFill>
                <a:prstClr val="black"/>
              </a:solidFill>
            </a:endParaRPr>
          </a:p>
        </p:txBody>
      </p:sp>
      <p:cxnSp>
        <p:nvCxnSpPr>
          <p:cNvPr id="29" name="Gerade Verbindung mit Pfeil 7">
            <a:extLst>
              <a:ext uri="{FF2B5EF4-FFF2-40B4-BE49-F238E27FC236}">
                <a16:creationId xmlns="" xmlns:a16="http://schemas.microsoft.com/office/drawing/2014/main" id="{D2AB3516-F383-504D-98D6-FB9214A34E66}"/>
              </a:ext>
            </a:extLst>
          </p:cNvPr>
          <p:cNvCxnSpPr/>
          <p:nvPr/>
        </p:nvCxnSpPr>
        <p:spPr>
          <a:xfrm>
            <a:off x="5374618" y="2573482"/>
            <a:ext cx="1413903" cy="1138863"/>
          </a:xfrm>
          <a:prstGeom prst="straightConnector1">
            <a:avLst/>
          </a:prstGeom>
          <a:ln w="57150">
            <a:prstDash val="sysDot"/>
            <a:headEnd type="none" w="med" len="med"/>
            <a:tailEnd type="arrow" w="med" len="med"/>
          </a:ln>
        </p:spPr>
        <p:style>
          <a:lnRef idx="1">
            <a:schemeClr val="accent3"/>
          </a:lnRef>
          <a:fillRef idx="0">
            <a:schemeClr val="accent3"/>
          </a:fillRef>
          <a:effectRef idx="0">
            <a:schemeClr val="accent3"/>
          </a:effectRef>
          <a:fontRef idx="minor">
            <a:schemeClr val="tx1"/>
          </a:fontRef>
        </p:style>
      </p:cxnSp>
      <p:cxnSp>
        <p:nvCxnSpPr>
          <p:cNvPr id="33" name="Gerade Verbindung mit Pfeil 7">
            <a:extLst>
              <a:ext uri="{FF2B5EF4-FFF2-40B4-BE49-F238E27FC236}">
                <a16:creationId xmlns="" xmlns:a16="http://schemas.microsoft.com/office/drawing/2014/main" id="{D2AB3516-F383-504D-98D6-FB9214A34E66}"/>
              </a:ext>
            </a:extLst>
          </p:cNvPr>
          <p:cNvCxnSpPr/>
          <p:nvPr/>
        </p:nvCxnSpPr>
        <p:spPr>
          <a:xfrm>
            <a:off x="5344795" y="2885808"/>
            <a:ext cx="1232573" cy="981510"/>
          </a:xfrm>
          <a:prstGeom prst="straightConnector1">
            <a:avLst/>
          </a:prstGeom>
          <a:ln w="57150">
            <a:prstDash val="sysDot"/>
            <a:headEnd type="arrow" w="med" len="med"/>
            <a:tailEnd type="none" w="med" len="med"/>
          </a:ln>
        </p:spPr>
        <p:style>
          <a:lnRef idx="1">
            <a:schemeClr val="accent3"/>
          </a:lnRef>
          <a:fillRef idx="0">
            <a:schemeClr val="accent3"/>
          </a:fillRef>
          <a:effectRef idx="0">
            <a:schemeClr val="accent3"/>
          </a:effectRef>
          <a:fontRef idx="minor">
            <a:schemeClr val="tx1"/>
          </a:fontRef>
        </p:style>
      </p:cxnSp>
      <p:sp>
        <p:nvSpPr>
          <p:cNvPr id="34" name="ZoneTexte 33"/>
          <p:cNvSpPr txBox="1"/>
          <p:nvPr/>
        </p:nvSpPr>
        <p:spPr>
          <a:xfrm>
            <a:off x="5500822" y="2101982"/>
            <a:ext cx="1336983" cy="307777"/>
          </a:xfrm>
          <a:prstGeom prst="rect">
            <a:avLst/>
          </a:prstGeom>
          <a:noFill/>
        </p:spPr>
        <p:txBody>
          <a:bodyPr wrap="square" rtlCol="0">
            <a:spAutoFit/>
          </a:bodyPr>
          <a:lstStyle/>
          <a:p>
            <a:pPr defTabSz="457200"/>
            <a:r>
              <a:rPr lang="fr-FR" sz="1400" b="1" dirty="0">
                <a:solidFill>
                  <a:prstClr val="black"/>
                </a:solidFill>
              </a:rPr>
              <a:t>Mandat PDR</a:t>
            </a:r>
          </a:p>
        </p:txBody>
      </p:sp>
      <p:sp>
        <p:nvSpPr>
          <p:cNvPr id="35" name="ZoneTexte 34"/>
          <p:cNvSpPr txBox="1"/>
          <p:nvPr/>
        </p:nvSpPr>
        <p:spPr>
          <a:xfrm>
            <a:off x="5501083" y="3640682"/>
            <a:ext cx="1089659" cy="307777"/>
          </a:xfrm>
          <a:prstGeom prst="rect">
            <a:avLst/>
          </a:prstGeom>
          <a:noFill/>
        </p:spPr>
        <p:txBody>
          <a:bodyPr wrap="square" rtlCol="0">
            <a:spAutoFit/>
          </a:bodyPr>
          <a:lstStyle/>
          <a:p>
            <a:pPr defTabSz="457200"/>
            <a:r>
              <a:rPr lang="fr-FR" sz="1400" b="1" dirty="0">
                <a:solidFill>
                  <a:prstClr val="black"/>
                </a:solidFill>
              </a:rPr>
              <a:t>Services</a:t>
            </a:r>
            <a:endParaRPr lang="fr-CH" sz="1400" b="1" dirty="0">
              <a:solidFill>
                <a:prstClr val="black"/>
              </a:solidFill>
            </a:endParaRPr>
          </a:p>
        </p:txBody>
      </p:sp>
      <p:cxnSp>
        <p:nvCxnSpPr>
          <p:cNvPr id="37" name="Gerade Verbindung mit Pfeil 7">
            <a:extLst>
              <a:ext uri="{FF2B5EF4-FFF2-40B4-BE49-F238E27FC236}">
                <a16:creationId xmlns="" xmlns:a16="http://schemas.microsoft.com/office/drawing/2014/main" id="{D2AB3516-F383-504D-98D6-FB9214A34E66}"/>
              </a:ext>
            </a:extLst>
          </p:cNvPr>
          <p:cNvCxnSpPr/>
          <p:nvPr/>
        </p:nvCxnSpPr>
        <p:spPr>
          <a:xfrm flipV="1">
            <a:off x="6093702" y="4304691"/>
            <a:ext cx="0" cy="611439"/>
          </a:xfrm>
          <a:prstGeom prst="straightConnector1">
            <a:avLst/>
          </a:prstGeom>
          <a:ln w="57150">
            <a:prstDash val="sysDot"/>
            <a:headEnd type="arrow" w="med" len="med"/>
            <a:tailEnd type="arrow" w="med" len="med"/>
          </a:ln>
        </p:spPr>
        <p:style>
          <a:lnRef idx="1">
            <a:schemeClr val="accent3"/>
          </a:lnRef>
          <a:fillRef idx="0">
            <a:schemeClr val="accent3"/>
          </a:fillRef>
          <a:effectRef idx="0">
            <a:schemeClr val="accent3"/>
          </a:effectRef>
          <a:fontRef idx="minor">
            <a:schemeClr val="tx1"/>
          </a:fontRef>
        </p:style>
      </p:cxnSp>
      <p:sp>
        <p:nvSpPr>
          <p:cNvPr id="38" name="ZoneTexte 37"/>
          <p:cNvSpPr txBox="1"/>
          <p:nvPr/>
        </p:nvSpPr>
        <p:spPr>
          <a:xfrm>
            <a:off x="6948311" y="3840282"/>
            <a:ext cx="3407922" cy="338554"/>
          </a:xfrm>
          <a:prstGeom prst="rect">
            <a:avLst/>
          </a:prstGeom>
          <a:noFill/>
        </p:spPr>
        <p:txBody>
          <a:bodyPr wrap="square" rtlCol="0">
            <a:spAutoFit/>
          </a:bodyPr>
          <a:lstStyle/>
          <a:p>
            <a:pPr algn="ctr" defTabSz="457200"/>
            <a:r>
              <a:rPr lang="fr-FR" sz="1600" b="1" dirty="0">
                <a:solidFill>
                  <a:prstClr val="black"/>
                </a:solidFill>
              </a:rPr>
              <a:t>Pool de compétences techniques</a:t>
            </a:r>
          </a:p>
        </p:txBody>
      </p:sp>
      <p:sp>
        <p:nvSpPr>
          <p:cNvPr id="27" name="Rectangle 26"/>
          <p:cNvSpPr/>
          <p:nvPr/>
        </p:nvSpPr>
        <p:spPr>
          <a:xfrm>
            <a:off x="5311141" y="1991531"/>
            <a:ext cx="1490363" cy="3010959"/>
          </a:xfrm>
          <a:prstGeom prst="rect">
            <a:avLst/>
          </a:prstGeom>
          <a:noFill/>
          <a:ln w="28575">
            <a:solidFill>
              <a:srgbClr val="FFB61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CH">
              <a:solidFill>
                <a:prstClr val="white"/>
              </a:solidFill>
            </a:endParaRPr>
          </a:p>
        </p:txBody>
      </p:sp>
    </p:spTree>
    <p:extLst>
      <p:ext uri="{BB962C8B-B14F-4D97-AF65-F5344CB8AC3E}">
        <p14:creationId xmlns:p14="http://schemas.microsoft.com/office/powerpoint/2010/main" val="145600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6" grpId="0"/>
      <p:bldP spid="7" grpId="0"/>
      <p:bldP spid="11" grpId="0" animBg="1"/>
      <p:bldP spid="13" grpId="0" animBg="1"/>
      <p:bldP spid="14" grpId="0" animBg="1"/>
      <p:bldP spid="18" grpId="0" animBg="1"/>
      <p:bldP spid="20" grpId="0"/>
      <p:bldP spid="22" grpId="0"/>
      <p:bldP spid="34" grpId="0"/>
      <p:bldP spid="35" grpId="0"/>
      <p:bldP spid="38" grpId="0"/>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422B0FDB-972E-164D-878F-276BAECB6761}" type="slidenum">
              <a:rPr lang="de-DE" smtClean="0">
                <a:solidFill>
                  <a:prstClr val="black">
                    <a:tint val="75000"/>
                  </a:prstClr>
                </a:solidFill>
              </a:rPr>
              <a:pPr/>
              <a:t>18</a:t>
            </a:fld>
            <a:endParaRPr lang="de-DE">
              <a:solidFill>
                <a:prstClr val="black">
                  <a:tint val="75000"/>
                </a:prstClr>
              </a:solidFill>
            </a:endParaRPr>
          </a:p>
        </p:txBody>
      </p:sp>
      <p:sp>
        <p:nvSpPr>
          <p:cNvPr id="8" name="Textfeld 20">
            <a:extLst>
              <a:ext uri="{FF2B5EF4-FFF2-40B4-BE49-F238E27FC236}">
                <a16:creationId xmlns="" xmlns:a16="http://schemas.microsoft.com/office/drawing/2014/main" id="{681C16A9-97C7-A145-8A44-4EF12FE62653}"/>
              </a:ext>
            </a:extLst>
          </p:cNvPr>
          <p:cNvSpPr txBox="1"/>
          <p:nvPr/>
        </p:nvSpPr>
        <p:spPr>
          <a:xfrm>
            <a:off x="1495261" y="289690"/>
            <a:ext cx="9101302" cy="677108"/>
          </a:xfrm>
          <a:prstGeom prst="rect">
            <a:avLst/>
          </a:prstGeom>
          <a:noFill/>
        </p:spPr>
        <p:txBody>
          <a:bodyPr wrap="square" rtlCol="0">
            <a:spAutoFit/>
          </a:bodyPr>
          <a:lstStyle>
            <a:defPPr>
              <a:defRPr lang="en-US"/>
            </a:defPPr>
            <a:lvl1pPr>
              <a:defRPr b="1"/>
            </a:lvl1pPr>
          </a:lstStyle>
          <a:p>
            <a:pPr defTabSz="457200"/>
            <a:r>
              <a:rPr lang="fr-CH" sz="3800" dirty="0">
                <a:solidFill>
                  <a:schemeClr val="accent1">
                    <a:lumMod val="50000"/>
                  </a:schemeClr>
                </a:solidFill>
                <a:latin typeface="+mj-lt"/>
                <a:ea typeface="+mj-ea"/>
                <a:cs typeface="+mj-cs"/>
              </a:rPr>
              <a:t>Proposition de collaboration future </a:t>
            </a:r>
          </a:p>
        </p:txBody>
      </p:sp>
      <p:sp>
        <p:nvSpPr>
          <p:cNvPr id="13" name="Rectangle à coins arrondis 12"/>
          <p:cNvSpPr/>
          <p:nvPr/>
        </p:nvSpPr>
        <p:spPr>
          <a:xfrm>
            <a:off x="4638317" y="2064471"/>
            <a:ext cx="2520000" cy="1821927"/>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CH">
              <a:solidFill>
                <a:prstClr val="white"/>
              </a:solidFill>
            </a:endParaRPr>
          </a:p>
        </p:txBody>
      </p:sp>
      <p:sp>
        <p:nvSpPr>
          <p:cNvPr id="14" name="Rectangle à coins arrondis 13"/>
          <p:cNvSpPr/>
          <p:nvPr/>
        </p:nvSpPr>
        <p:spPr>
          <a:xfrm>
            <a:off x="3679177" y="4496581"/>
            <a:ext cx="4617259" cy="755948"/>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fr-FR" dirty="0">
                <a:solidFill>
                  <a:prstClr val="white"/>
                </a:solidFill>
              </a:rPr>
              <a:t>&lt;</a:t>
            </a:r>
            <a:endParaRPr lang="fr-CH" dirty="0">
              <a:solidFill>
                <a:prstClr val="white"/>
              </a:solidFill>
            </a:endParaRPr>
          </a:p>
        </p:txBody>
      </p:sp>
      <p:sp>
        <p:nvSpPr>
          <p:cNvPr id="20" name="ZoneTexte 19"/>
          <p:cNvSpPr txBox="1"/>
          <p:nvPr/>
        </p:nvSpPr>
        <p:spPr>
          <a:xfrm>
            <a:off x="3720842" y="4612076"/>
            <a:ext cx="4533927" cy="546303"/>
          </a:xfrm>
          <a:prstGeom prst="rect">
            <a:avLst/>
          </a:prstGeom>
          <a:noFill/>
        </p:spPr>
        <p:txBody>
          <a:bodyPr wrap="square" rtlCol="0">
            <a:spAutoFit/>
          </a:bodyPr>
          <a:lstStyle/>
          <a:p>
            <a:pPr algn="ctr" defTabSz="457200"/>
            <a:r>
              <a:rPr lang="fr-CH" sz="1700" b="1" dirty="0">
                <a:solidFill>
                  <a:prstClr val="black"/>
                </a:solidFill>
              </a:rPr>
              <a:t>CARME / Forum pour le développement régional</a:t>
            </a:r>
          </a:p>
          <a:p>
            <a:pPr algn="ctr" defTabSz="457200"/>
            <a:r>
              <a:rPr lang="fr-CH" sz="1250" dirty="0">
                <a:solidFill>
                  <a:prstClr val="black"/>
                </a:solidFill>
              </a:rPr>
              <a:t>Consultation de </a:t>
            </a:r>
            <a:r>
              <a:rPr lang="fr-CH" sz="1250" u="sng" dirty="0">
                <a:solidFill>
                  <a:prstClr val="black"/>
                </a:solidFill>
              </a:rPr>
              <a:t>toutes les communes</a:t>
            </a:r>
            <a:endParaRPr lang="fr-CH" sz="1250" b="1" u="sng" dirty="0">
              <a:solidFill>
                <a:prstClr val="black"/>
              </a:solidFill>
            </a:endParaRPr>
          </a:p>
        </p:txBody>
      </p:sp>
      <p:sp>
        <p:nvSpPr>
          <p:cNvPr id="38" name="ZoneTexte 37"/>
          <p:cNvSpPr txBox="1"/>
          <p:nvPr/>
        </p:nvSpPr>
        <p:spPr>
          <a:xfrm>
            <a:off x="4666294" y="2200775"/>
            <a:ext cx="2431428" cy="1708160"/>
          </a:xfrm>
          <a:prstGeom prst="rect">
            <a:avLst/>
          </a:prstGeom>
          <a:noFill/>
        </p:spPr>
        <p:txBody>
          <a:bodyPr wrap="square" rtlCol="0">
            <a:spAutoFit/>
          </a:bodyPr>
          <a:lstStyle/>
          <a:p>
            <a:pPr algn="ctr" defTabSz="457200"/>
            <a:r>
              <a:rPr lang="fr-FR" sz="2000" b="1" dirty="0">
                <a:solidFill>
                  <a:prstClr val="black"/>
                </a:solidFill>
              </a:rPr>
              <a:t>Pool de compétences</a:t>
            </a:r>
          </a:p>
          <a:p>
            <a:pPr algn="ctr" defTabSz="457200"/>
            <a:endParaRPr lang="fr-FR" sz="1700" dirty="0">
              <a:solidFill>
                <a:prstClr val="black"/>
              </a:solidFill>
            </a:endParaRPr>
          </a:p>
          <a:p>
            <a:pPr algn="ctr" defTabSz="457200"/>
            <a:r>
              <a:rPr lang="fr-FR" sz="1700" dirty="0">
                <a:solidFill>
                  <a:prstClr val="black"/>
                </a:solidFill>
              </a:rPr>
              <a:t>ZONES D’ACTIVIT</a:t>
            </a:r>
            <a:r>
              <a:rPr lang="fr-CH" sz="1600" dirty="0">
                <a:solidFill>
                  <a:prstClr val="black"/>
                </a:solidFill>
              </a:rPr>
              <a:t>É</a:t>
            </a:r>
            <a:r>
              <a:rPr lang="fr-FR" sz="1700" dirty="0">
                <a:solidFill>
                  <a:prstClr val="black"/>
                </a:solidFill>
              </a:rPr>
              <a:t>S:</a:t>
            </a:r>
          </a:p>
          <a:p>
            <a:pPr algn="ctr" defTabSz="457200"/>
            <a:r>
              <a:rPr lang="fr-FR" sz="1700" dirty="0">
                <a:solidFill>
                  <a:prstClr val="black"/>
                </a:solidFill>
              </a:rPr>
              <a:t>a</a:t>
            </a:r>
            <a:r>
              <a:rPr lang="fr-FR" sz="1700" dirty="0" smtClean="0">
                <a:solidFill>
                  <a:prstClr val="black"/>
                </a:solidFill>
              </a:rPr>
              <a:t>ménagement</a:t>
            </a:r>
            <a:r>
              <a:rPr lang="fr-FR" sz="1700" dirty="0">
                <a:solidFill>
                  <a:prstClr val="black"/>
                </a:solidFill>
              </a:rPr>
              <a:t>, économie, environnement,…</a:t>
            </a:r>
          </a:p>
        </p:txBody>
      </p:sp>
      <p:cxnSp>
        <p:nvCxnSpPr>
          <p:cNvPr id="73" name="Gerade Verbindung mit Pfeil 7">
            <a:extLst>
              <a:ext uri="{FF2B5EF4-FFF2-40B4-BE49-F238E27FC236}">
                <a16:creationId xmlns="" xmlns:a16="http://schemas.microsoft.com/office/drawing/2014/main" id="{D2AB3516-F383-504D-98D6-FB9214A34E66}"/>
              </a:ext>
            </a:extLst>
          </p:cNvPr>
          <p:cNvCxnSpPr/>
          <p:nvPr/>
        </p:nvCxnSpPr>
        <p:spPr>
          <a:xfrm flipV="1">
            <a:off x="5882008" y="3971649"/>
            <a:ext cx="0" cy="522118"/>
          </a:xfrm>
          <a:prstGeom prst="straightConnector1">
            <a:avLst/>
          </a:prstGeom>
          <a:ln w="28575">
            <a:headEnd type="arrow" w="med" len="med"/>
            <a:tailEnd type="arrow"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02332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0" grpId="0"/>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3">
            <a:extLst>
              <a:ext uri="{FF2B5EF4-FFF2-40B4-BE49-F238E27FC236}">
                <a16:creationId xmlns="" xmlns:a16="http://schemas.microsoft.com/office/drawing/2014/main" id="{FC78279E-6743-644B-8E7C-C1DD8B3070A9}"/>
              </a:ext>
            </a:extLst>
          </p:cNvPr>
          <p:cNvSpPr/>
          <p:nvPr/>
        </p:nvSpPr>
        <p:spPr>
          <a:xfrm>
            <a:off x="1938317" y="1966614"/>
            <a:ext cx="2700000" cy="965531"/>
          </a:xfrm>
          <a:prstGeom prst="rect">
            <a:avLst/>
          </a:prstGeom>
          <a:solidFill>
            <a:schemeClr val="accent5">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a:r>
              <a:rPr lang="fr-FR" b="1" dirty="0">
                <a:solidFill>
                  <a:prstClr val="black"/>
                </a:solidFill>
              </a:rPr>
              <a:t> </a:t>
            </a:r>
            <a:endParaRPr lang="fr-CH" b="1" dirty="0">
              <a:solidFill>
                <a:prstClr val="black"/>
              </a:solidFill>
            </a:endParaRPr>
          </a:p>
          <a:p>
            <a:pPr algn="ctr" defTabSz="457200"/>
            <a:endParaRPr lang="fr-CH" dirty="0">
              <a:solidFill>
                <a:prstClr val="black"/>
              </a:solidFill>
            </a:endParaRPr>
          </a:p>
        </p:txBody>
      </p:sp>
      <p:sp>
        <p:nvSpPr>
          <p:cNvPr id="3" name="Espace réservé du numéro de diapositive 2"/>
          <p:cNvSpPr>
            <a:spLocks noGrp="1"/>
          </p:cNvSpPr>
          <p:nvPr>
            <p:ph type="sldNum" sz="quarter" idx="12"/>
          </p:nvPr>
        </p:nvSpPr>
        <p:spPr/>
        <p:txBody>
          <a:bodyPr/>
          <a:lstStyle/>
          <a:p>
            <a:fld id="{422B0FDB-972E-164D-878F-276BAECB6761}" type="slidenum">
              <a:rPr lang="de-DE" smtClean="0">
                <a:solidFill>
                  <a:prstClr val="black">
                    <a:tint val="75000"/>
                  </a:prstClr>
                </a:solidFill>
              </a:rPr>
              <a:pPr/>
              <a:t>19</a:t>
            </a:fld>
            <a:endParaRPr lang="de-DE">
              <a:solidFill>
                <a:prstClr val="black">
                  <a:tint val="75000"/>
                </a:prstClr>
              </a:solidFill>
            </a:endParaRPr>
          </a:p>
        </p:txBody>
      </p:sp>
      <p:sp>
        <p:nvSpPr>
          <p:cNvPr id="4" name="Rechteck 3">
            <a:extLst>
              <a:ext uri="{FF2B5EF4-FFF2-40B4-BE49-F238E27FC236}">
                <a16:creationId xmlns="" xmlns:a16="http://schemas.microsoft.com/office/drawing/2014/main" id="{FC78279E-6743-644B-8E7C-C1DD8B3070A9}"/>
              </a:ext>
            </a:extLst>
          </p:cNvPr>
          <p:cNvSpPr/>
          <p:nvPr/>
        </p:nvSpPr>
        <p:spPr>
          <a:xfrm>
            <a:off x="7216679" y="1913442"/>
            <a:ext cx="2700000" cy="965531"/>
          </a:xfrm>
          <a:prstGeom prst="rect">
            <a:avLst/>
          </a:prstGeom>
          <a:solidFill>
            <a:schemeClr val="accent5">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a:endParaRPr lang="fr-CH" dirty="0">
              <a:solidFill>
                <a:prstClr val="black"/>
              </a:solidFill>
            </a:endParaRPr>
          </a:p>
        </p:txBody>
      </p:sp>
      <p:sp>
        <p:nvSpPr>
          <p:cNvPr id="7" name="Textfeld 13">
            <a:extLst>
              <a:ext uri="{FF2B5EF4-FFF2-40B4-BE49-F238E27FC236}">
                <a16:creationId xmlns="" xmlns:a16="http://schemas.microsoft.com/office/drawing/2014/main" id="{69FBFABA-5077-B048-9705-1BD816601957}"/>
              </a:ext>
            </a:extLst>
          </p:cNvPr>
          <p:cNvSpPr txBox="1"/>
          <p:nvPr/>
        </p:nvSpPr>
        <p:spPr>
          <a:xfrm>
            <a:off x="7214880" y="1940862"/>
            <a:ext cx="2534789" cy="338554"/>
          </a:xfrm>
          <a:prstGeom prst="rect">
            <a:avLst/>
          </a:prstGeom>
          <a:noFill/>
        </p:spPr>
        <p:txBody>
          <a:bodyPr wrap="square" rtlCol="0">
            <a:spAutoFit/>
          </a:bodyPr>
          <a:lstStyle/>
          <a:p>
            <a:pPr algn="ctr" defTabSz="457200"/>
            <a:r>
              <a:rPr lang="fr-CH" sz="1600" b="1" dirty="0">
                <a:solidFill>
                  <a:prstClr val="black"/>
                </a:solidFill>
              </a:rPr>
              <a:t>Agglo FR au sens de la </a:t>
            </a:r>
            <a:r>
              <a:rPr lang="fr-CH" sz="1600" b="1" dirty="0" err="1">
                <a:solidFill>
                  <a:prstClr val="black"/>
                </a:solidFill>
              </a:rPr>
              <a:t>LAgg</a:t>
            </a:r>
            <a:r>
              <a:rPr lang="fr-CH" sz="1600" b="1" dirty="0">
                <a:solidFill>
                  <a:prstClr val="black"/>
                </a:solidFill>
              </a:rPr>
              <a:t> </a:t>
            </a:r>
            <a:endParaRPr lang="fr-CH" sz="1600" dirty="0">
              <a:solidFill>
                <a:prstClr val="black"/>
              </a:solidFill>
            </a:endParaRPr>
          </a:p>
        </p:txBody>
      </p:sp>
      <p:sp>
        <p:nvSpPr>
          <p:cNvPr id="8" name="Textfeld 20">
            <a:extLst>
              <a:ext uri="{FF2B5EF4-FFF2-40B4-BE49-F238E27FC236}">
                <a16:creationId xmlns="" xmlns:a16="http://schemas.microsoft.com/office/drawing/2014/main" id="{681C16A9-97C7-A145-8A44-4EF12FE62653}"/>
              </a:ext>
            </a:extLst>
          </p:cNvPr>
          <p:cNvSpPr txBox="1"/>
          <p:nvPr/>
        </p:nvSpPr>
        <p:spPr>
          <a:xfrm>
            <a:off x="1495261" y="289690"/>
            <a:ext cx="9101302" cy="677108"/>
          </a:xfrm>
          <a:prstGeom prst="rect">
            <a:avLst/>
          </a:prstGeom>
          <a:noFill/>
        </p:spPr>
        <p:txBody>
          <a:bodyPr wrap="square" rtlCol="0">
            <a:spAutoFit/>
          </a:bodyPr>
          <a:lstStyle>
            <a:defPPr>
              <a:defRPr lang="en-US"/>
            </a:defPPr>
            <a:lvl1pPr>
              <a:defRPr b="1"/>
            </a:lvl1pPr>
          </a:lstStyle>
          <a:p>
            <a:pPr defTabSz="457200"/>
            <a:r>
              <a:rPr lang="fr-CH" sz="3800" dirty="0">
                <a:solidFill>
                  <a:schemeClr val="accent1">
                    <a:lumMod val="50000"/>
                  </a:schemeClr>
                </a:solidFill>
                <a:latin typeface="+mj-lt"/>
                <a:ea typeface="+mj-ea"/>
                <a:cs typeface="+mj-cs"/>
              </a:rPr>
              <a:t>Proposition de collaboration future </a:t>
            </a:r>
          </a:p>
        </p:txBody>
      </p:sp>
      <p:sp>
        <p:nvSpPr>
          <p:cNvPr id="11" name="Rectangle à coins arrondis 10"/>
          <p:cNvSpPr/>
          <p:nvPr/>
        </p:nvSpPr>
        <p:spPr>
          <a:xfrm>
            <a:off x="2028317" y="2283519"/>
            <a:ext cx="2520000" cy="432000"/>
          </a:xfrm>
          <a:prstGeom prst="roundRect">
            <a:avLst/>
          </a:prstGeom>
          <a:noFill/>
          <a:ln w="19050">
            <a:solidFill>
              <a:srgbClr val="E052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sz="1600" b="1" dirty="0">
              <a:solidFill>
                <a:prstClr val="black"/>
              </a:solidFill>
            </a:endParaRPr>
          </a:p>
        </p:txBody>
      </p:sp>
      <p:sp>
        <p:nvSpPr>
          <p:cNvPr id="13" name="Rectangle à coins arrondis 12"/>
          <p:cNvSpPr/>
          <p:nvPr/>
        </p:nvSpPr>
        <p:spPr>
          <a:xfrm>
            <a:off x="4638317" y="4041041"/>
            <a:ext cx="2520000" cy="665490"/>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CH">
              <a:solidFill>
                <a:prstClr val="white"/>
              </a:solidFill>
            </a:endParaRPr>
          </a:p>
        </p:txBody>
      </p:sp>
      <p:sp>
        <p:nvSpPr>
          <p:cNvPr id="14" name="Rectangle à coins arrondis 13"/>
          <p:cNvSpPr/>
          <p:nvPr/>
        </p:nvSpPr>
        <p:spPr>
          <a:xfrm>
            <a:off x="3679177" y="5316715"/>
            <a:ext cx="4617259" cy="755948"/>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fr-FR" dirty="0">
                <a:solidFill>
                  <a:prstClr val="white"/>
                </a:solidFill>
              </a:rPr>
              <a:t>&lt;</a:t>
            </a:r>
            <a:endParaRPr lang="fr-CH" dirty="0">
              <a:solidFill>
                <a:prstClr val="white"/>
              </a:solidFill>
            </a:endParaRPr>
          </a:p>
        </p:txBody>
      </p:sp>
      <p:sp>
        <p:nvSpPr>
          <p:cNvPr id="20" name="ZoneTexte 19"/>
          <p:cNvSpPr txBox="1"/>
          <p:nvPr/>
        </p:nvSpPr>
        <p:spPr>
          <a:xfrm>
            <a:off x="3720842" y="5432210"/>
            <a:ext cx="4533927" cy="546303"/>
          </a:xfrm>
          <a:prstGeom prst="rect">
            <a:avLst/>
          </a:prstGeom>
          <a:noFill/>
        </p:spPr>
        <p:txBody>
          <a:bodyPr wrap="square" rtlCol="0">
            <a:spAutoFit/>
          </a:bodyPr>
          <a:lstStyle/>
          <a:p>
            <a:pPr algn="ctr" defTabSz="457200"/>
            <a:r>
              <a:rPr lang="fr-CH" sz="1700" b="1" dirty="0">
                <a:solidFill>
                  <a:prstClr val="black"/>
                </a:solidFill>
              </a:rPr>
              <a:t>CARME / Forum pour le développement régional</a:t>
            </a:r>
          </a:p>
          <a:p>
            <a:pPr algn="ctr" defTabSz="457200"/>
            <a:r>
              <a:rPr lang="fr-CH" sz="1250" dirty="0">
                <a:solidFill>
                  <a:prstClr val="black"/>
                </a:solidFill>
              </a:rPr>
              <a:t>Consultation de </a:t>
            </a:r>
            <a:r>
              <a:rPr lang="fr-CH" sz="1250" u="sng" dirty="0">
                <a:solidFill>
                  <a:prstClr val="black"/>
                </a:solidFill>
              </a:rPr>
              <a:t>toutes les communes</a:t>
            </a:r>
            <a:endParaRPr lang="fr-CH" sz="1250" b="1" u="sng" dirty="0">
              <a:solidFill>
                <a:prstClr val="black"/>
              </a:solidFill>
            </a:endParaRPr>
          </a:p>
        </p:txBody>
      </p:sp>
      <p:sp>
        <p:nvSpPr>
          <p:cNvPr id="38" name="ZoneTexte 37"/>
          <p:cNvSpPr txBox="1"/>
          <p:nvPr/>
        </p:nvSpPr>
        <p:spPr>
          <a:xfrm>
            <a:off x="4666294" y="4223055"/>
            <a:ext cx="2431428" cy="353943"/>
          </a:xfrm>
          <a:prstGeom prst="rect">
            <a:avLst/>
          </a:prstGeom>
          <a:noFill/>
        </p:spPr>
        <p:txBody>
          <a:bodyPr wrap="square" rtlCol="0">
            <a:spAutoFit/>
          </a:bodyPr>
          <a:lstStyle/>
          <a:p>
            <a:pPr algn="ctr" defTabSz="457200"/>
            <a:r>
              <a:rPr lang="fr-FR" sz="1700" dirty="0">
                <a:solidFill>
                  <a:prstClr val="black"/>
                </a:solidFill>
              </a:rPr>
              <a:t>Pool de compétences</a:t>
            </a:r>
          </a:p>
        </p:txBody>
      </p:sp>
      <p:sp>
        <p:nvSpPr>
          <p:cNvPr id="23" name="Textfeld 13">
            <a:extLst>
              <a:ext uri="{FF2B5EF4-FFF2-40B4-BE49-F238E27FC236}">
                <a16:creationId xmlns="" xmlns:a16="http://schemas.microsoft.com/office/drawing/2014/main" id="{69FBFABA-5077-B048-9705-1BD816601957}"/>
              </a:ext>
            </a:extLst>
          </p:cNvPr>
          <p:cNvSpPr txBox="1"/>
          <p:nvPr/>
        </p:nvSpPr>
        <p:spPr>
          <a:xfrm>
            <a:off x="1938317" y="1959408"/>
            <a:ext cx="2477364" cy="338554"/>
          </a:xfrm>
          <a:prstGeom prst="rect">
            <a:avLst/>
          </a:prstGeom>
          <a:noFill/>
        </p:spPr>
        <p:txBody>
          <a:bodyPr wrap="square" rtlCol="0">
            <a:spAutoFit/>
          </a:bodyPr>
          <a:lstStyle/>
          <a:p>
            <a:pPr defTabSz="457200"/>
            <a:r>
              <a:rPr lang="fr-CH" sz="1600" b="1" dirty="0">
                <a:solidFill>
                  <a:prstClr val="black"/>
                </a:solidFill>
              </a:rPr>
              <a:t>District Sarine</a:t>
            </a:r>
            <a:endParaRPr lang="fr-CH" sz="1600" dirty="0">
              <a:solidFill>
                <a:prstClr val="black"/>
              </a:solidFill>
            </a:endParaRPr>
          </a:p>
        </p:txBody>
      </p:sp>
      <p:sp>
        <p:nvSpPr>
          <p:cNvPr id="5" name="ZoneTexte 4"/>
          <p:cNvSpPr txBox="1"/>
          <p:nvPr/>
        </p:nvSpPr>
        <p:spPr>
          <a:xfrm>
            <a:off x="2071276" y="2350114"/>
            <a:ext cx="1883901" cy="353943"/>
          </a:xfrm>
          <a:prstGeom prst="rect">
            <a:avLst/>
          </a:prstGeom>
          <a:noFill/>
        </p:spPr>
        <p:txBody>
          <a:bodyPr wrap="square" rtlCol="0">
            <a:spAutoFit/>
          </a:bodyPr>
          <a:lstStyle/>
          <a:p>
            <a:pPr defTabSz="457200"/>
            <a:r>
              <a:rPr lang="fr-CH" sz="1700" dirty="0">
                <a:solidFill>
                  <a:prstClr val="black"/>
                </a:solidFill>
              </a:rPr>
              <a:t>Association ARS</a:t>
            </a:r>
          </a:p>
        </p:txBody>
      </p:sp>
      <p:sp>
        <p:nvSpPr>
          <p:cNvPr id="24" name="Rectangle à coins arrondis 23"/>
          <p:cNvSpPr/>
          <p:nvPr/>
        </p:nvSpPr>
        <p:spPr>
          <a:xfrm>
            <a:off x="7301448" y="2296682"/>
            <a:ext cx="2520000" cy="439200"/>
          </a:xfrm>
          <a:prstGeom prst="roundRect">
            <a:avLst/>
          </a:prstGeom>
          <a:noFill/>
          <a:ln w="19050">
            <a:solidFill>
              <a:srgbClr val="E052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sz="1600" b="1" dirty="0">
              <a:solidFill>
                <a:prstClr val="black"/>
              </a:solidFill>
            </a:endParaRPr>
          </a:p>
        </p:txBody>
      </p:sp>
      <p:sp>
        <p:nvSpPr>
          <p:cNvPr id="25" name="ZoneTexte 24"/>
          <p:cNvSpPr txBox="1"/>
          <p:nvPr/>
        </p:nvSpPr>
        <p:spPr>
          <a:xfrm>
            <a:off x="7280532" y="2338383"/>
            <a:ext cx="2609036" cy="353943"/>
          </a:xfrm>
          <a:prstGeom prst="rect">
            <a:avLst/>
          </a:prstGeom>
          <a:noFill/>
        </p:spPr>
        <p:txBody>
          <a:bodyPr wrap="square" rtlCol="0">
            <a:spAutoFit/>
          </a:bodyPr>
          <a:lstStyle/>
          <a:p>
            <a:pPr defTabSz="457200"/>
            <a:r>
              <a:rPr lang="fr-CH" sz="1700" dirty="0">
                <a:solidFill>
                  <a:prstClr val="black"/>
                </a:solidFill>
              </a:rPr>
              <a:t>Association des communes</a:t>
            </a:r>
          </a:p>
        </p:txBody>
      </p:sp>
      <p:cxnSp>
        <p:nvCxnSpPr>
          <p:cNvPr id="73" name="Gerade Verbindung mit Pfeil 7">
            <a:extLst>
              <a:ext uri="{FF2B5EF4-FFF2-40B4-BE49-F238E27FC236}">
                <a16:creationId xmlns="" xmlns:a16="http://schemas.microsoft.com/office/drawing/2014/main" id="{D2AB3516-F383-504D-98D6-FB9214A34E66}"/>
              </a:ext>
            </a:extLst>
          </p:cNvPr>
          <p:cNvCxnSpPr/>
          <p:nvPr/>
        </p:nvCxnSpPr>
        <p:spPr>
          <a:xfrm flipV="1">
            <a:off x="5882008" y="4791783"/>
            <a:ext cx="0" cy="522118"/>
          </a:xfrm>
          <a:prstGeom prst="straightConnector1">
            <a:avLst/>
          </a:prstGeom>
          <a:ln w="28575">
            <a:headEnd type="arrow" w="med" len="med"/>
            <a:tailEnd type="arrow" w="med" len="med"/>
          </a:ln>
        </p:spPr>
        <p:style>
          <a:lnRef idx="1">
            <a:schemeClr val="accent3"/>
          </a:lnRef>
          <a:fillRef idx="0">
            <a:schemeClr val="accent3"/>
          </a:fillRef>
          <a:effectRef idx="0">
            <a:schemeClr val="accent3"/>
          </a:effectRef>
          <a:fontRef idx="minor">
            <a:schemeClr val="tx1"/>
          </a:fontRef>
        </p:style>
      </p:cxnSp>
      <p:cxnSp>
        <p:nvCxnSpPr>
          <p:cNvPr id="6" name="Connecteur en angle 5"/>
          <p:cNvCxnSpPr>
            <a:endCxn id="10" idx="2"/>
          </p:cNvCxnSpPr>
          <p:nvPr/>
        </p:nvCxnSpPr>
        <p:spPr>
          <a:xfrm rot="16200000" flipV="1">
            <a:off x="3220101" y="3000362"/>
            <a:ext cx="1484115" cy="1347680"/>
          </a:xfrm>
          <a:prstGeom prst="bentConnector3">
            <a:avLst>
              <a:gd name="adj1" fmla="val 456"/>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3" name="Connecteur en angle 32"/>
          <p:cNvCxnSpPr>
            <a:stCxn id="13" idx="3"/>
            <a:endCxn id="4" idx="2"/>
          </p:cNvCxnSpPr>
          <p:nvPr/>
        </p:nvCxnSpPr>
        <p:spPr>
          <a:xfrm flipV="1">
            <a:off x="7158317" y="2878972"/>
            <a:ext cx="1408362" cy="1494814"/>
          </a:xfrm>
          <a:prstGeom prst="bentConnector2">
            <a:avLst/>
          </a:prstGeom>
          <a:ln>
            <a:tailEnd type="triangle"/>
          </a:ln>
        </p:spPr>
        <p:style>
          <a:lnRef idx="1">
            <a:schemeClr val="accent2"/>
          </a:lnRef>
          <a:fillRef idx="0">
            <a:schemeClr val="accent2"/>
          </a:fillRef>
          <a:effectRef idx="0">
            <a:schemeClr val="accent2"/>
          </a:effectRef>
          <a:fontRef idx="minor">
            <a:schemeClr val="tx1"/>
          </a:fontRef>
        </p:style>
      </p:cxnSp>
      <p:sp>
        <p:nvSpPr>
          <p:cNvPr id="18" name="ZoneTexte 17"/>
          <p:cNvSpPr txBox="1"/>
          <p:nvPr/>
        </p:nvSpPr>
        <p:spPr>
          <a:xfrm>
            <a:off x="8589567" y="3458759"/>
            <a:ext cx="424815" cy="430887"/>
          </a:xfrm>
          <a:prstGeom prst="rect">
            <a:avLst/>
          </a:prstGeom>
          <a:noFill/>
        </p:spPr>
        <p:txBody>
          <a:bodyPr wrap="square" rtlCol="0">
            <a:spAutoFit/>
          </a:bodyPr>
          <a:lstStyle/>
          <a:p>
            <a:pPr defTabSz="457200"/>
            <a:r>
              <a:rPr lang="fr-CH" sz="2200" b="1" dirty="0">
                <a:solidFill>
                  <a:prstClr val="black"/>
                </a:solidFill>
              </a:rPr>
              <a:t>?</a:t>
            </a:r>
          </a:p>
        </p:txBody>
      </p:sp>
      <p:sp>
        <p:nvSpPr>
          <p:cNvPr id="40" name="ZoneTexte 39"/>
          <p:cNvSpPr txBox="1"/>
          <p:nvPr/>
        </p:nvSpPr>
        <p:spPr>
          <a:xfrm>
            <a:off x="2970197" y="3410936"/>
            <a:ext cx="424815" cy="430887"/>
          </a:xfrm>
          <a:prstGeom prst="rect">
            <a:avLst/>
          </a:prstGeom>
          <a:noFill/>
        </p:spPr>
        <p:txBody>
          <a:bodyPr wrap="square" rtlCol="0">
            <a:spAutoFit/>
          </a:bodyPr>
          <a:lstStyle/>
          <a:p>
            <a:pPr defTabSz="457200"/>
            <a:r>
              <a:rPr lang="fr-CH" sz="2200" b="1" dirty="0">
                <a:solidFill>
                  <a:prstClr val="black"/>
                </a:solidFill>
              </a:rPr>
              <a:t>?</a:t>
            </a:r>
          </a:p>
        </p:txBody>
      </p:sp>
    </p:spTree>
    <p:extLst>
      <p:ext uri="{BB962C8B-B14F-4D97-AF65-F5344CB8AC3E}">
        <p14:creationId xmlns:p14="http://schemas.microsoft.com/office/powerpoint/2010/main" val="293128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7" grpId="0"/>
      <p:bldP spid="11" grpId="0" animBg="1"/>
      <p:bldP spid="13" grpId="0" animBg="1"/>
      <p:bldP spid="14" grpId="0" animBg="1"/>
      <p:bldP spid="20" grpId="0"/>
      <p:bldP spid="38" grpId="0"/>
      <p:bldP spid="23" grpId="0"/>
      <p:bldP spid="5" grpId="0"/>
      <p:bldP spid="24" grpId="0" animBg="1"/>
      <p:bldP spid="25" grpId="0"/>
      <p:bldP spid="18" grpId="0"/>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81EFD832-E236-C74B-B158-C007F6FB9DCE}"/>
              </a:ext>
            </a:extLst>
          </p:cNvPr>
          <p:cNvSpPr>
            <a:spLocks noGrp="1"/>
          </p:cNvSpPr>
          <p:nvPr>
            <p:ph type="title"/>
          </p:nvPr>
        </p:nvSpPr>
        <p:spPr/>
        <p:txBody>
          <a:bodyPr>
            <a:normAutofit/>
          </a:bodyPr>
          <a:lstStyle/>
          <a:p>
            <a:r>
              <a:rPr lang="fr-CH" sz="3800" b="1" dirty="0">
                <a:solidFill>
                  <a:schemeClr val="bg1">
                    <a:lumMod val="10000"/>
                  </a:schemeClr>
                </a:solidFill>
              </a:rPr>
              <a:t>Définition du modèle de gouvernance  </a:t>
            </a:r>
            <a:endParaRPr lang="de-DE" sz="3800" b="1" dirty="0">
              <a:solidFill>
                <a:schemeClr val="bg1">
                  <a:lumMod val="10000"/>
                </a:schemeClr>
              </a:solidFill>
            </a:endParaRPr>
          </a:p>
        </p:txBody>
      </p:sp>
      <p:sp>
        <p:nvSpPr>
          <p:cNvPr id="2" name="Espace réservé du numéro de diapositive 1"/>
          <p:cNvSpPr>
            <a:spLocks noGrp="1"/>
          </p:cNvSpPr>
          <p:nvPr>
            <p:ph type="sldNum" sz="quarter" idx="12"/>
          </p:nvPr>
        </p:nvSpPr>
        <p:spPr/>
        <p:txBody>
          <a:bodyPr/>
          <a:lstStyle/>
          <a:p>
            <a:fld id="{C22BFDAE-6548-4F81-8C0C-971B8A41ABB5}" type="slidenum">
              <a:rPr lang="en-IN" smtClean="0">
                <a:solidFill>
                  <a:srgbClr val="27547D">
                    <a:tint val="75000"/>
                  </a:srgbClr>
                </a:solidFill>
              </a:rPr>
              <a:pPr/>
              <a:t>2</a:t>
            </a:fld>
            <a:endParaRPr lang="en-IN" dirty="0">
              <a:solidFill>
                <a:srgbClr val="27547D">
                  <a:tint val="75000"/>
                </a:srgbClr>
              </a:solidFill>
            </a:endParaRPr>
          </a:p>
        </p:txBody>
      </p:sp>
      <p:sp>
        <p:nvSpPr>
          <p:cNvPr id="6" name="Inhaltsplatzhalter 4">
            <a:extLst>
              <a:ext uri="{FF2B5EF4-FFF2-40B4-BE49-F238E27FC236}">
                <a16:creationId xmlns:a16="http://schemas.microsoft.com/office/drawing/2014/main" xmlns="" id="{578F1343-1571-F543-BFC6-6D08D055F03A}"/>
              </a:ext>
            </a:extLst>
          </p:cNvPr>
          <p:cNvSpPr txBox="1">
            <a:spLocks/>
          </p:cNvSpPr>
          <p:nvPr/>
        </p:nvSpPr>
        <p:spPr>
          <a:xfrm>
            <a:off x="838201" y="1858247"/>
            <a:ext cx="10014856" cy="408881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fr-CH" sz="2600" dirty="0">
                <a:solidFill>
                  <a:prstClr val="black"/>
                </a:solidFill>
              </a:rPr>
              <a:t> Objectif de cet atelier:</a:t>
            </a:r>
          </a:p>
          <a:p>
            <a:pPr marL="358775" indent="0">
              <a:buNone/>
            </a:pPr>
            <a:r>
              <a:rPr lang="fr-CH" sz="2600" dirty="0">
                <a:solidFill>
                  <a:prstClr val="black"/>
                </a:solidFill>
              </a:rPr>
              <a:t>Pour mettre en œuvre les stratégies PDR, définir le modèle de gouvernance pour la gestion des zones d’activités</a:t>
            </a:r>
          </a:p>
          <a:p>
            <a:endParaRPr lang="fr-CH" sz="2600" dirty="0">
              <a:solidFill>
                <a:prstClr val="black"/>
              </a:solidFill>
            </a:endParaRPr>
          </a:p>
          <a:p>
            <a:r>
              <a:rPr lang="fr-CH" sz="2600" dirty="0" smtClean="0">
                <a:solidFill>
                  <a:prstClr val="black"/>
                </a:solidFill>
              </a:rPr>
              <a:t>Cahier </a:t>
            </a:r>
            <a:r>
              <a:rPr lang="fr-CH" sz="2600" dirty="0">
                <a:solidFill>
                  <a:prstClr val="black"/>
                </a:solidFill>
              </a:rPr>
              <a:t>des charges, basé sur les tâches qui découlent des stratégies PDR -&gt; </a:t>
            </a:r>
            <a:r>
              <a:rPr lang="fr-CH" sz="2600" b="1" dirty="0">
                <a:solidFill>
                  <a:prstClr val="black"/>
                </a:solidFill>
              </a:rPr>
              <a:t>discussion en groupes</a:t>
            </a:r>
          </a:p>
          <a:p>
            <a:r>
              <a:rPr lang="fr-CH" sz="2600" dirty="0">
                <a:solidFill>
                  <a:prstClr val="black"/>
                </a:solidFill>
              </a:rPr>
              <a:t>Structures et schémas da collaboration -&gt; </a:t>
            </a:r>
            <a:r>
              <a:rPr lang="fr-CH" sz="2600" b="1" dirty="0">
                <a:solidFill>
                  <a:prstClr val="black"/>
                </a:solidFill>
              </a:rPr>
              <a:t>discussion en plénum</a:t>
            </a:r>
          </a:p>
          <a:p>
            <a:endParaRPr lang="fr-CH" sz="2600" dirty="0">
              <a:solidFill>
                <a:prstClr val="black"/>
              </a:solidFill>
            </a:endParaRPr>
          </a:p>
          <a:p>
            <a:pPr marL="0" indent="0">
              <a:buNone/>
            </a:pPr>
            <a:endParaRPr lang="fr-CH" sz="2500" dirty="0">
              <a:solidFill>
                <a:prstClr val="black"/>
              </a:solidFill>
            </a:endParaRPr>
          </a:p>
        </p:txBody>
      </p:sp>
    </p:spTree>
    <p:extLst>
      <p:ext uri="{BB962C8B-B14F-4D97-AF65-F5344CB8AC3E}">
        <p14:creationId xmlns:p14="http://schemas.microsoft.com/office/powerpoint/2010/main" val="18074260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Connecteur en angle 25"/>
          <p:cNvCxnSpPr/>
          <p:nvPr/>
        </p:nvCxnSpPr>
        <p:spPr>
          <a:xfrm>
            <a:off x="4389671" y="2314689"/>
            <a:ext cx="2725362" cy="740339"/>
          </a:xfrm>
          <a:prstGeom prst="bentConnector3">
            <a:avLst>
              <a:gd name="adj1" fmla="val 23020"/>
            </a:avLst>
          </a:prstGeom>
          <a:ln w="19050">
            <a:solidFill>
              <a:schemeClr val="accent2">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Rechteck 3">
            <a:extLst>
              <a:ext uri="{FF2B5EF4-FFF2-40B4-BE49-F238E27FC236}">
                <a16:creationId xmlns="" xmlns:a16="http://schemas.microsoft.com/office/drawing/2014/main" id="{FC78279E-6743-644B-8E7C-C1DD8B3070A9}"/>
              </a:ext>
            </a:extLst>
          </p:cNvPr>
          <p:cNvSpPr/>
          <p:nvPr/>
        </p:nvSpPr>
        <p:spPr>
          <a:xfrm>
            <a:off x="1691641" y="1913442"/>
            <a:ext cx="2700000" cy="965531"/>
          </a:xfrm>
          <a:prstGeom prst="rect">
            <a:avLst/>
          </a:prstGeom>
          <a:solidFill>
            <a:schemeClr val="accent5">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a:r>
              <a:rPr lang="fr-FR" b="1" dirty="0">
                <a:solidFill>
                  <a:prstClr val="black"/>
                </a:solidFill>
              </a:rPr>
              <a:t> </a:t>
            </a:r>
            <a:endParaRPr lang="fr-CH" b="1" dirty="0">
              <a:solidFill>
                <a:prstClr val="black"/>
              </a:solidFill>
            </a:endParaRPr>
          </a:p>
          <a:p>
            <a:pPr algn="ctr" defTabSz="457200"/>
            <a:endParaRPr lang="fr-CH" dirty="0">
              <a:solidFill>
                <a:prstClr val="black"/>
              </a:solidFill>
            </a:endParaRPr>
          </a:p>
        </p:txBody>
      </p:sp>
      <p:sp>
        <p:nvSpPr>
          <p:cNvPr id="3" name="Espace réservé du numéro de diapositive 2"/>
          <p:cNvSpPr>
            <a:spLocks noGrp="1"/>
          </p:cNvSpPr>
          <p:nvPr>
            <p:ph type="sldNum" sz="quarter" idx="12"/>
          </p:nvPr>
        </p:nvSpPr>
        <p:spPr/>
        <p:txBody>
          <a:bodyPr/>
          <a:lstStyle/>
          <a:p>
            <a:fld id="{422B0FDB-972E-164D-878F-276BAECB6761}" type="slidenum">
              <a:rPr lang="de-DE" smtClean="0">
                <a:solidFill>
                  <a:prstClr val="black">
                    <a:tint val="75000"/>
                  </a:prstClr>
                </a:solidFill>
              </a:rPr>
              <a:pPr/>
              <a:t>20</a:t>
            </a:fld>
            <a:endParaRPr lang="de-DE">
              <a:solidFill>
                <a:prstClr val="black">
                  <a:tint val="75000"/>
                </a:prstClr>
              </a:solidFill>
            </a:endParaRPr>
          </a:p>
        </p:txBody>
      </p:sp>
      <p:sp>
        <p:nvSpPr>
          <p:cNvPr id="4" name="Rechteck 3">
            <a:extLst>
              <a:ext uri="{FF2B5EF4-FFF2-40B4-BE49-F238E27FC236}">
                <a16:creationId xmlns="" xmlns:a16="http://schemas.microsoft.com/office/drawing/2014/main" id="{FC78279E-6743-644B-8E7C-C1DD8B3070A9}"/>
              </a:ext>
            </a:extLst>
          </p:cNvPr>
          <p:cNvSpPr/>
          <p:nvPr/>
        </p:nvSpPr>
        <p:spPr>
          <a:xfrm>
            <a:off x="7158317" y="1913441"/>
            <a:ext cx="2700000" cy="2296283"/>
          </a:xfrm>
          <a:prstGeom prst="rect">
            <a:avLst/>
          </a:prstGeom>
          <a:solidFill>
            <a:schemeClr val="accent5">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a:endParaRPr lang="fr-CH" dirty="0">
              <a:solidFill>
                <a:prstClr val="black"/>
              </a:solidFill>
            </a:endParaRPr>
          </a:p>
        </p:txBody>
      </p:sp>
      <p:sp>
        <p:nvSpPr>
          <p:cNvPr id="7" name="Textfeld 13">
            <a:extLst>
              <a:ext uri="{FF2B5EF4-FFF2-40B4-BE49-F238E27FC236}">
                <a16:creationId xmlns="" xmlns:a16="http://schemas.microsoft.com/office/drawing/2014/main" id="{69FBFABA-5077-B048-9705-1BD816601957}"/>
              </a:ext>
            </a:extLst>
          </p:cNvPr>
          <p:cNvSpPr txBox="1"/>
          <p:nvPr/>
        </p:nvSpPr>
        <p:spPr>
          <a:xfrm>
            <a:off x="7158318" y="1950289"/>
            <a:ext cx="2534789" cy="338554"/>
          </a:xfrm>
          <a:prstGeom prst="rect">
            <a:avLst/>
          </a:prstGeom>
          <a:noFill/>
        </p:spPr>
        <p:txBody>
          <a:bodyPr wrap="square" rtlCol="0">
            <a:spAutoFit/>
          </a:bodyPr>
          <a:lstStyle/>
          <a:p>
            <a:pPr algn="ctr" defTabSz="457200"/>
            <a:r>
              <a:rPr lang="fr-CH" sz="1600" b="1" dirty="0">
                <a:solidFill>
                  <a:prstClr val="black"/>
                </a:solidFill>
              </a:rPr>
              <a:t>Agglo FR au sens de la </a:t>
            </a:r>
            <a:r>
              <a:rPr lang="fr-CH" sz="1600" b="1" dirty="0" err="1">
                <a:solidFill>
                  <a:prstClr val="black"/>
                </a:solidFill>
              </a:rPr>
              <a:t>LAgg</a:t>
            </a:r>
            <a:r>
              <a:rPr lang="fr-CH" sz="1600" b="1" dirty="0">
                <a:solidFill>
                  <a:prstClr val="black"/>
                </a:solidFill>
              </a:rPr>
              <a:t> </a:t>
            </a:r>
            <a:endParaRPr lang="fr-CH" sz="1600" dirty="0">
              <a:solidFill>
                <a:prstClr val="black"/>
              </a:solidFill>
            </a:endParaRPr>
          </a:p>
        </p:txBody>
      </p:sp>
      <p:sp>
        <p:nvSpPr>
          <p:cNvPr id="8" name="Textfeld 20">
            <a:extLst>
              <a:ext uri="{FF2B5EF4-FFF2-40B4-BE49-F238E27FC236}">
                <a16:creationId xmlns="" xmlns:a16="http://schemas.microsoft.com/office/drawing/2014/main" id="{681C16A9-97C7-A145-8A44-4EF12FE62653}"/>
              </a:ext>
            </a:extLst>
          </p:cNvPr>
          <p:cNvSpPr txBox="1"/>
          <p:nvPr/>
        </p:nvSpPr>
        <p:spPr>
          <a:xfrm>
            <a:off x="1495261" y="289690"/>
            <a:ext cx="9101302" cy="677108"/>
          </a:xfrm>
          <a:prstGeom prst="rect">
            <a:avLst/>
          </a:prstGeom>
          <a:noFill/>
        </p:spPr>
        <p:txBody>
          <a:bodyPr wrap="square" rtlCol="0">
            <a:spAutoFit/>
          </a:bodyPr>
          <a:lstStyle>
            <a:defPPr>
              <a:defRPr lang="en-US"/>
            </a:defPPr>
            <a:lvl1pPr>
              <a:defRPr b="1"/>
            </a:lvl1pPr>
          </a:lstStyle>
          <a:p>
            <a:pPr defTabSz="457200"/>
            <a:r>
              <a:rPr lang="fr-CH" sz="3800" dirty="0">
                <a:solidFill>
                  <a:schemeClr val="accent1">
                    <a:lumMod val="50000"/>
                  </a:schemeClr>
                </a:solidFill>
                <a:latin typeface="+mj-lt"/>
                <a:ea typeface="+mj-ea"/>
                <a:cs typeface="+mj-cs"/>
              </a:rPr>
              <a:t>Proposition de collaboration future </a:t>
            </a:r>
          </a:p>
        </p:txBody>
      </p:sp>
      <p:sp>
        <p:nvSpPr>
          <p:cNvPr id="11" name="Rectangle à coins arrondis 10"/>
          <p:cNvSpPr/>
          <p:nvPr/>
        </p:nvSpPr>
        <p:spPr>
          <a:xfrm>
            <a:off x="1742231" y="2296682"/>
            <a:ext cx="2520000" cy="432000"/>
          </a:xfrm>
          <a:prstGeom prst="roundRect">
            <a:avLst/>
          </a:prstGeom>
          <a:noFill/>
          <a:ln w="19050">
            <a:solidFill>
              <a:srgbClr val="E052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sz="1600" b="1" dirty="0">
              <a:solidFill>
                <a:prstClr val="black"/>
              </a:solidFill>
            </a:endParaRPr>
          </a:p>
        </p:txBody>
      </p:sp>
      <p:sp>
        <p:nvSpPr>
          <p:cNvPr id="13" name="Rectangle à coins arrondis 12"/>
          <p:cNvSpPr/>
          <p:nvPr/>
        </p:nvSpPr>
        <p:spPr>
          <a:xfrm>
            <a:off x="7252252" y="3196623"/>
            <a:ext cx="2520000" cy="665490"/>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CH">
              <a:solidFill>
                <a:prstClr val="white"/>
              </a:solidFill>
            </a:endParaRPr>
          </a:p>
        </p:txBody>
      </p:sp>
      <p:sp>
        <p:nvSpPr>
          <p:cNvPr id="14" name="Rectangle à coins arrondis 13"/>
          <p:cNvSpPr/>
          <p:nvPr/>
        </p:nvSpPr>
        <p:spPr>
          <a:xfrm>
            <a:off x="3679177" y="5722071"/>
            <a:ext cx="4617259" cy="755948"/>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fr-FR" dirty="0">
                <a:solidFill>
                  <a:prstClr val="white"/>
                </a:solidFill>
              </a:rPr>
              <a:t>&lt;</a:t>
            </a:r>
            <a:endParaRPr lang="fr-CH" dirty="0">
              <a:solidFill>
                <a:prstClr val="white"/>
              </a:solidFill>
            </a:endParaRPr>
          </a:p>
        </p:txBody>
      </p:sp>
      <p:sp>
        <p:nvSpPr>
          <p:cNvPr id="20" name="ZoneTexte 19"/>
          <p:cNvSpPr txBox="1"/>
          <p:nvPr/>
        </p:nvSpPr>
        <p:spPr>
          <a:xfrm>
            <a:off x="3720842" y="5837566"/>
            <a:ext cx="4533927" cy="546303"/>
          </a:xfrm>
          <a:prstGeom prst="rect">
            <a:avLst/>
          </a:prstGeom>
          <a:noFill/>
        </p:spPr>
        <p:txBody>
          <a:bodyPr wrap="square" rtlCol="0">
            <a:spAutoFit/>
          </a:bodyPr>
          <a:lstStyle/>
          <a:p>
            <a:pPr algn="ctr" defTabSz="457200"/>
            <a:r>
              <a:rPr lang="fr-CH" sz="1700" b="1" dirty="0">
                <a:solidFill>
                  <a:prstClr val="black"/>
                </a:solidFill>
              </a:rPr>
              <a:t>Forum pour le développement régional</a:t>
            </a:r>
          </a:p>
          <a:p>
            <a:pPr algn="ctr" defTabSz="457200"/>
            <a:r>
              <a:rPr lang="fr-CH" sz="1250" dirty="0">
                <a:solidFill>
                  <a:prstClr val="black"/>
                </a:solidFill>
              </a:rPr>
              <a:t>Consultation de </a:t>
            </a:r>
            <a:r>
              <a:rPr lang="fr-CH" sz="1250" u="sng" dirty="0">
                <a:solidFill>
                  <a:prstClr val="black"/>
                </a:solidFill>
              </a:rPr>
              <a:t>toutes les communes</a:t>
            </a:r>
            <a:endParaRPr lang="fr-CH" sz="1250" b="1" u="sng" dirty="0">
              <a:solidFill>
                <a:prstClr val="black"/>
              </a:solidFill>
            </a:endParaRPr>
          </a:p>
        </p:txBody>
      </p:sp>
      <p:sp>
        <p:nvSpPr>
          <p:cNvPr id="34" name="ZoneTexte 33"/>
          <p:cNvSpPr txBox="1"/>
          <p:nvPr/>
        </p:nvSpPr>
        <p:spPr>
          <a:xfrm>
            <a:off x="4984342" y="2550141"/>
            <a:ext cx="2685096" cy="500137"/>
          </a:xfrm>
          <a:prstGeom prst="rect">
            <a:avLst/>
          </a:prstGeom>
          <a:noFill/>
        </p:spPr>
        <p:txBody>
          <a:bodyPr wrap="square" rtlCol="0">
            <a:spAutoFit/>
          </a:bodyPr>
          <a:lstStyle/>
          <a:p>
            <a:pPr defTabSz="457200"/>
            <a:r>
              <a:rPr lang="fr-FR" sz="1400" b="1" dirty="0">
                <a:solidFill>
                  <a:srgbClr val="ED7D31">
                    <a:lumMod val="75000"/>
                  </a:srgbClr>
                </a:solidFill>
              </a:rPr>
              <a:t>Mandats tâche cantonale </a:t>
            </a:r>
          </a:p>
          <a:p>
            <a:pPr defTabSz="457200"/>
            <a:r>
              <a:rPr lang="fr-FR" sz="1250" dirty="0">
                <a:solidFill>
                  <a:prstClr val="black"/>
                </a:solidFill>
              </a:rPr>
              <a:t>- PDR élaboration/mise en œuvre </a:t>
            </a:r>
          </a:p>
        </p:txBody>
      </p:sp>
      <p:sp>
        <p:nvSpPr>
          <p:cNvPr id="38" name="ZoneTexte 37"/>
          <p:cNvSpPr txBox="1"/>
          <p:nvPr/>
        </p:nvSpPr>
        <p:spPr>
          <a:xfrm>
            <a:off x="7261678" y="3361422"/>
            <a:ext cx="2431428" cy="353943"/>
          </a:xfrm>
          <a:prstGeom prst="rect">
            <a:avLst/>
          </a:prstGeom>
          <a:noFill/>
        </p:spPr>
        <p:txBody>
          <a:bodyPr wrap="square" rtlCol="0">
            <a:spAutoFit/>
          </a:bodyPr>
          <a:lstStyle/>
          <a:p>
            <a:pPr algn="ctr" defTabSz="457200"/>
            <a:r>
              <a:rPr lang="fr-FR" sz="1700" dirty="0">
                <a:solidFill>
                  <a:prstClr val="black"/>
                </a:solidFill>
              </a:rPr>
              <a:t>Pool de compétences</a:t>
            </a:r>
          </a:p>
        </p:txBody>
      </p:sp>
      <p:sp>
        <p:nvSpPr>
          <p:cNvPr id="23" name="Textfeld 13">
            <a:extLst>
              <a:ext uri="{FF2B5EF4-FFF2-40B4-BE49-F238E27FC236}">
                <a16:creationId xmlns="" xmlns:a16="http://schemas.microsoft.com/office/drawing/2014/main" id="{69FBFABA-5077-B048-9705-1BD816601957}"/>
              </a:ext>
            </a:extLst>
          </p:cNvPr>
          <p:cNvSpPr txBox="1"/>
          <p:nvPr/>
        </p:nvSpPr>
        <p:spPr>
          <a:xfrm>
            <a:off x="1691641" y="1966613"/>
            <a:ext cx="2477364" cy="338554"/>
          </a:xfrm>
          <a:prstGeom prst="rect">
            <a:avLst/>
          </a:prstGeom>
          <a:noFill/>
        </p:spPr>
        <p:txBody>
          <a:bodyPr wrap="square" rtlCol="0">
            <a:spAutoFit/>
          </a:bodyPr>
          <a:lstStyle/>
          <a:p>
            <a:pPr defTabSz="457200"/>
            <a:r>
              <a:rPr lang="fr-CH" sz="1600" b="1" dirty="0">
                <a:solidFill>
                  <a:prstClr val="black"/>
                </a:solidFill>
              </a:rPr>
              <a:t>District Sarine</a:t>
            </a:r>
            <a:endParaRPr lang="fr-CH" sz="1600" dirty="0">
              <a:solidFill>
                <a:prstClr val="black"/>
              </a:solidFill>
            </a:endParaRPr>
          </a:p>
        </p:txBody>
      </p:sp>
      <p:sp>
        <p:nvSpPr>
          <p:cNvPr id="5" name="ZoneTexte 4"/>
          <p:cNvSpPr txBox="1"/>
          <p:nvPr/>
        </p:nvSpPr>
        <p:spPr>
          <a:xfrm>
            <a:off x="2071276" y="2350114"/>
            <a:ext cx="1883901" cy="353943"/>
          </a:xfrm>
          <a:prstGeom prst="rect">
            <a:avLst/>
          </a:prstGeom>
          <a:noFill/>
        </p:spPr>
        <p:txBody>
          <a:bodyPr wrap="square" rtlCol="0">
            <a:spAutoFit/>
          </a:bodyPr>
          <a:lstStyle/>
          <a:p>
            <a:pPr defTabSz="457200"/>
            <a:r>
              <a:rPr lang="fr-CH" sz="1700" dirty="0">
                <a:solidFill>
                  <a:prstClr val="black"/>
                </a:solidFill>
              </a:rPr>
              <a:t>Association ARS</a:t>
            </a:r>
          </a:p>
        </p:txBody>
      </p:sp>
      <p:sp>
        <p:nvSpPr>
          <p:cNvPr id="24" name="Rectangle à coins arrondis 23"/>
          <p:cNvSpPr/>
          <p:nvPr/>
        </p:nvSpPr>
        <p:spPr>
          <a:xfrm>
            <a:off x="7244886" y="2296682"/>
            <a:ext cx="2520000" cy="439200"/>
          </a:xfrm>
          <a:prstGeom prst="roundRect">
            <a:avLst/>
          </a:prstGeom>
          <a:noFill/>
          <a:ln w="19050">
            <a:solidFill>
              <a:srgbClr val="E052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sz="1600" b="1" dirty="0">
              <a:solidFill>
                <a:prstClr val="black"/>
              </a:solidFill>
            </a:endParaRPr>
          </a:p>
        </p:txBody>
      </p:sp>
      <p:sp>
        <p:nvSpPr>
          <p:cNvPr id="25" name="ZoneTexte 24"/>
          <p:cNvSpPr txBox="1"/>
          <p:nvPr/>
        </p:nvSpPr>
        <p:spPr>
          <a:xfrm>
            <a:off x="7261678" y="2338383"/>
            <a:ext cx="2609036" cy="353943"/>
          </a:xfrm>
          <a:prstGeom prst="rect">
            <a:avLst/>
          </a:prstGeom>
          <a:noFill/>
        </p:spPr>
        <p:txBody>
          <a:bodyPr wrap="square" rtlCol="0">
            <a:spAutoFit/>
          </a:bodyPr>
          <a:lstStyle/>
          <a:p>
            <a:pPr defTabSz="457200"/>
            <a:r>
              <a:rPr lang="fr-CH" sz="1700" dirty="0">
                <a:solidFill>
                  <a:prstClr val="black"/>
                </a:solidFill>
              </a:rPr>
              <a:t>Association des communes</a:t>
            </a:r>
          </a:p>
        </p:txBody>
      </p:sp>
      <p:cxnSp>
        <p:nvCxnSpPr>
          <p:cNvPr id="31" name="Connecteur en angle 30"/>
          <p:cNvCxnSpPr/>
          <p:nvPr/>
        </p:nvCxnSpPr>
        <p:spPr>
          <a:xfrm>
            <a:off x="4389671" y="2689898"/>
            <a:ext cx="2771972" cy="853930"/>
          </a:xfrm>
          <a:prstGeom prst="bentConnector3">
            <a:avLst>
              <a:gd name="adj1" fmla="val 15652"/>
            </a:avLst>
          </a:prstGeom>
          <a:ln w="19050">
            <a:solidFill>
              <a:srgbClr val="00B0F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9" name="ZoneTexte 38"/>
          <p:cNvSpPr txBox="1"/>
          <p:nvPr/>
        </p:nvSpPr>
        <p:spPr>
          <a:xfrm>
            <a:off x="4939524" y="3075564"/>
            <a:ext cx="2538288" cy="500137"/>
          </a:xfrm>
          <a:prstGeom prst="rect">
            <a:avLst/>
          </a:prstGeom>
          <a:noFill/>
        </p:spPr>
        <p:txBody>
          <a:bodyPr wrap="square" rtlCol="0">
            <a:spAutoFit/>
          </a:bodyPr>
          <a:lstStyle/>
          <a:p>
            <a:pPr defTabSz="457200"/>
            <a:r>
              <a:rPr lang="fr-FR" sz="1400" b="1" dirty="0">
                <a:solidFill>
                  <a:srgbClr val="5B9BD5"/>
                </a:solidFill>
              </a:rPr>
              <a:t>Mandat tâche fédérale </a:t>
            </a:r>
          </a:p>
          <a:p>
            <a:pPr defTabSz="457200"/>
            <a:r>
              <a:rPr lang="fr-FR" sz="1250" dirty="0">
                <a:solidFill>
                  <a:prstClr val="black"/>
                </a:solidFill>
              </a:rPr>
              <a:t>- PA élaboration/mise en œuvre </a:t>
            </a:r>
          </a:p>
        </p:txBody>
      </p:sp>
      <p:sp>
        <p:nvSpPr>
          <p:cNvPr id="57" name="Rechteck 3">
            <a:extLst>
              <a:ext uri="{FF2B5EF4-FFF2-40B4-BE49-F238E27FC236}">
                <a16:creationId xmlns="" xmlns:a16="http://schemas.microsoft.com/office/drawing/2014/main" id="{FC78279E-6743-644B-8E7C-C1DD8B3070A9}"/>
              </a:ext>
            </a:extLst>
          </p:cNvPr>
          <p:cNvSpPr/>
          <p:nvPr/>
        </p:nvSpPr>
        <p:spPr>
          <a:xfrm>
            <a:off x="1702636" y="3244194"/>
            <a:ext cx="2700000" cy="965531"/>
          </a:xfrm>
          <a:prstGeom prst="rect">
            <a:avLst/>
          </a:prstGeom>
          <a:solidFill>
            <a:schemeClr val="accent5">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a:r>
              <a:rPr lang="fr-FR" b="1" dirty="0">
                <a:solidFill>
                  <a:prstClr val="black"/>
                </a:solidFill>
              </a:rPr>
              <a:t> </a:t>
            </a:r>
            <a:endParaRPr lang="fr-CH" b="1" dirty="0">
              <a:solidFill>
                <a:prstClr val="black"/>
              </a:solidFill>
            </a:endParaRPr>
          </a:p>
          <a:p>
            <a:pPr algn="ctr" defTabSz="457200"/>
            <a:endParaRPr lang="fr-CH" dirty="0">
              <a:solidFill>
                <a:prstClr val="black"/>
              </a:solidFill>
            </a:endParaRPr>
          </a:p>
        </p:txBody>
      </p:sp>
      <p:sp>
        <p:nvSpPr>
          <p:cNvPr id="58" name="Rectangle à coins arrondis 57"/>
          <p:cNvSpPr/>
          <p:nvPr/>
        </p:nvSpPr>
        <p:spPr>
          <a:xfrm>
            <a:off x="1753226" y="3627434"/>
            <a:ext cx="2520000" cy="432000"/>
          </a:xfrm>
          <a:prstGeom prst="roundRect">
            <a:avLst/>
          </a:prstGeom>
          <a:noFill/>
          <a:ln w="19050">
            <a:solidFill>
              <a:srgbClr val="E052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sz="1600" b="1" dirty="0">
              <a:solidFill>
                <a:prstClr val="black"/>
              </a:solidFill>
            </a:endParaRPr>
          </a:p>
        </p:txBody>
      </p:sp>
      <p:sp>
        <p:nvSpPr>
          <p:cNvPr id="59" name="Textfeld 13">
            <a:extLst>
              <a:ext uri="{FF2B5EF4-FFF2-40B4-BE49-F238E27FC236}">
                <a16:creationId xmlns="" xmlns:a16="http://schemas.microsoft.com/office/drawing/2014/main" id="{69FBFABA-5077-B048-9705-1BD816601957}"/>
              </a:ext>
            </a:extLst>
          </p:cNvPr>
          <p:cNvSpPr txBox="1"/>
          <p:nvPr/>
        </p:nvSpPr>
        <p:spPr>
          <a:xfrm>
            <a:off x="1702636" y="3297365"/>
            <a:ext cx="2570591" cy="338554"/>
          </a:xfrm>
          <a:prstGeom prst="rect">
            <a:avLst/>
          </a:prstGeom>
          <a:noFill/>
        </p:spPr>
        <p:txBody>
          <a:bodyPr wrap="square" rtlCol="0">
            <a:spAutoFit/>
          </a:bodyPr>
          <a:lstStyle/>
          <a:p>
            <a:pPr defTabSz="457200"/>
            <a:r>
              <a:rPr lang="fr-CH" sz="1600" b="1" dirty="0">
                <a:solidFill>
                  <a:prstClr val="black"/>
                </a:solidFill>
              </a:rPr>
              <a:t>District </a:t>
            </a:r>
            <a:r>
              <a:rPr lang="fr-CH" sz="1600" b="1" dirty="0" err="1">
                <a:solidFill>
                  <a:prstClr val="black"/>
                </a:solidFill>
              </a:rPr>
              <a:t>Singine</a:t>
            </a:r>
            <a:endParaRPr lang="fr-CH" sz="1600" dirty="0">
              <a:solidFill>
                <a:prstClr val="black"/>
              </a:solidFill>
            </a:endParaRPr>
          </a:p>
        </p:txBody>
      </p:sp>
      <p:sp>
        <p:nvSpPr>
          <p:cNvPr id="60" name="ZoneTexte 59"/>
          <p:cNvSpPr txBox="1"/>
          <p:nvPr/>
        </p:nvSpPr>
        <p:spPr>
          <a:xfrm>
            <a:off x="2099491" y="3670706"/>
            <a:ext cx="1883901" cy="353943"/>
          </a:xfrm>
          <a:prstGeom prst="rect">
            <a:avLst/>
          </a:prstGeom>
          <a:noFill/>
        </p:spPr>
        <p:txBody>
          <a:bodyPr wrap="square" rtlCol="0">
            <a:spAutoFit/>
          </a:bodyPr>
          <a:lstStyle/>
          <a:p>
            <a:pPr defTabSz="457200"/>
            <a:r>
              <a:rPr lang="fr-CH" sz="1700" dirty="0" err="1">
                <a:solidFill>
                  <a:prstClr val="black"/>
                </a:solidFill>
              </a:rPr>
              <a:t>Region</a:t>
            </a:r>
            <a:r>
              <a:rPr lang="fr-CH" sz="1700" dirty="0">
                <a:solidFill>
                  <a:prstClr val="black"/>
                </a:solidFill>
              </a:rPr>
              <a:t> </a:t>
            </a:r>
            <a:r>
              <a:rPr lang="fr-CH" sz="1700" dirty="0" err="1">
                <a:solidFill>
                  <a:prstClr val="black"/>
                </a:solidFill>
              </a:rPr>
              <a:t>Sense</a:t>
            </a:r>
            <a:endParaRPr lang="fr-CH" sz="1700" dirty="0">
              <a:solidFill>
                <a:prstClr val="black"/>
              </a:solidFill>
            </a:endParaRPr>
          </a:p>
        </p:txBody>
      </p:sp>
      <p:sp>
        <p:nvSpPr>
          <p:cNvPr id="61" name="Rechteck 3">
            <a:extLst>
              <a:ext uri="{FF2B5EF4-FFF2-40B4-BE49-F238E27FC236}">
                <a16:creationId xmlns="" xmlns:a16="http://schemas.microsoft.com/office/drawing/2014/main" id="{FC78279E-6743-644B-8E7C-C1DD8B3070A9}"/>
              </a:ext>
            </a:extLst>
          </p:cNvPr>
          <p:cNvSpPr/>
          <p:nvPr/>
        </p:nvSpPr>
        <p:spPr>
          <a:xfrm>
            <a:off x="1704207" y="4348702"/>
            <a:ext cx="2700000" cy="965531"/>
          </a:xfrm>
          <a:prstGeom prst="rect">
            <a:avLst/>
          </a:prstGeom>
          <a:solidFill>
            <a:schemeClr val="accent5">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a:r>
              <a:rPr lang="fr-FR" b="1" dirty="0">
                <a:solidFill>
                  <a:prstClr val="black"/>
                </a:solidFill>
              </a:rPr>
              <a:t> </a:t>
            </a:r>
            <a:endParaRPr lang="fr-CH" b="1" dirty="0">
              <a:solidFill>
                <a:prstClr val="black"/>
              </a:solidFill>
            </a:endParaRPr>
          </a:p>
          <a:p>
            <a:pPr algn="ctr" defTabSz="457200"/>
            <a:endParaRPr lang="fr-CH" dirty="0">
              <a:solidFill>
                <a:prstClr val="black"/>
              </a:solidFill>
            </a:endParaRPr>
          </a:p>
        </p:txBody>
      </p:sp>
      <p:sp>
        <p:nvSpPr>
          <p:cNvPr id="62" name="Textfeld 13">
            <a:extLst>
              <a:ext uri="{FF2B5EF4-FFF2-40B4-BE49-F238E27FC236}">
                <a16:creationId xmlns="" xmlns:a16="http://schemas.microsoft.com/office/drawing/2014/main" id="{69FBFABA-5077-B048-9705-1BD816601957}"/>
              </a:ext>
            </a:extLst>
          </p:cNvPr>
          <p:cNvSpPr txBox="1"/>
          <p:nvPr/>
        </p:nvSpPr>
        <p:spPr>
          <a:xfrm>
            <a:off x="1704207" y="4401873"/>
            <a:ext cx="2570591" cy="338554"/>
          </a:xfrm>
          <a:prstGeom prst="rect">
            <a:avLst/>
          </a:prstGeom>
          <a:noFill/>
        </p:spPr>
        <p:txBody>
          <a:bodyPr wrap="square" rtlCol="0">
            <a:spAutoFit/>
          </a:bodyPr>
          <a:lstStyle/>
          <a:p>
            <a:pPr defTabSz="457200"/>
            <a:r>
              <a:rPr lang="fr-CH" sz="1600" b="1" dirty="0">
                <a:solidFill>
                  <a:prstClr val="black"/>
                </a:solidFill>
              </a:rPr>
              <a:t>District Lac </a:t>
            </a:r>
            <a:endParaRPr lang="fr-CH" sz="1600" dirty="0">
              <a:solidFill>
                <a:prstClr val="black"/>
              </a:solidFill>
            </a:endParaRPr>
          </a:p>
        </p:txBody>
      </p:sp>
      <p:sp>
        <p:nvSpPr>
          <p:cNvPr id="63" name="ZoneTexte 62"/>
          <p:cNvSpPr txBox="1"/>
          <p:nvPr/>
        </p:nvSpPr>
        <p:spPr>
          <a:xfrm>
            <a:off x="2090880" y="4814194"/>
            <a:ext cx="1844691" cy="353943"/>
          </a:xfrm>
          <a:prstGeom prst="rect">
            <a:avLst/>
          </a:prstGeom>
          <a:noFill/>
        </p:spPr>
        <p:txBody>
          <a:bodyPr wrap="square" rtlCol="0">
            <a:spAutoFit/>
          </a:bodyPr>
          <a:lstStyle/>
          <a:p>
            <a:pPr defTabSz="457200"/>
            <a:r>
              <a:rPr lang="fr-CH" sz="1700" dirty="0">
                <a:solidFill>
                  <a:prstClr val="black"/>
                </a:solidFill>
              </a:rPr>
              <a:t>Association ARL</a:t>
            </a:r>
          </a:p>
        </p:txBody>
      </p:sp>
      <p:sp>
        <p:nvSpPr>
          <p:cNvPr id="64" name="Rectangle à coins arrondis 63"/>
          <p:cNvSpPr/>
          <p:nvPr/>
        </p:nvSpPr>
        <p:spPr>
          <a:xfrm>
            <a:off x="1792635" y="4767058"/>
            <a:ext cx="2520000" cy="432000"/>
          </a:xfrm>
          <a:prstGeom prst="roundRect">
            <a:avLst/>
          </a:prstGeom>
          <a:noFill/>
          <a:ln w="19050">
            <a:solidFill>
              <a:srgbClr val="E052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sz="1600" b="1" dirty="0">
              <a:solidFill>
                <a:prstClr val="black"/>
              </a:solidFill>
            </a:endParaRPr>
          </a:p>
        </p:txBody>
      </p:sp>
      <p:cxnSp>
        <p:nvCxnSpPr>
          <p:cNvPr id="65" name="Connecteur en angle 64"/>
          <p:cNvCxnSpPr/>
          <p:nvPr/>
        </p:nvCxnSpPr>
        <p:spPr>
          <a:xfrm flipV="1">
            <a:off x="4389671" y="3665143"/>
            <a:ext cx="2768646" cy="234678"/>
          </a:xfrm>
          <a:prstGeom prst="bentConnector3">
            <a:avLst>
              <a:gd name="adj1" fmla="val 50000"/>
            </a:avLst>
          </a:prstGeom>
          <a:ln w="19050">
            <a:solidFill>
              <a:srgbClr val="00B0F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9" name="Connecteur en angle 68"/>
          <p:cNvCxnSpPr/>
          <p:nvPr/>
        </p:nvCxnSpPr>
        <p:spPr>
          <a:xfrm flipV="1">
            <a:off x="4383654" y="3801191"/>
            <a:ext cx="2768646" cy="1083207"/>
          </a:xfrm>
          <a:prstGeom prst="bentConnector3">
            <a:avLst>
              <a:gd name="adj1" fmla="val 53745"/>
            </a:avLst>
          </a:prstGeom>
          <a:ln w="19050">
            <a:solidFill>
              <a:srgbClr val="00B0F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3" name="Gerade Verbindung mit Pfeil 7">
            <a:extLst>
              <a:ext uri="{FF2B5EF4-FFF2-40B4-BE49-F238E27FC236}">
                <a16:creationId xmlns="" xmlns:a16="http://schemas.microsoft.com/office/drawing/2014/main" id="{D2AB3516-F383-504D-98D6-FB9214A34E66}"/>
              </a:ext>
            </a:extLst>
          </p:cNvPr>
          <p:cNvCxnSpPr/>
          <p:nvPr/>
        </p:nvCxnSpPr>
        <p:spPr>
          <a:xfrm flipV="1">
            <a:off x="5882008" y="5197139"/>
            <a:ext cx="0" cy="522118"/>
          </a:xfrm>
          <a:prstGeom prst="straightConnector1">
            <a:avLst/>
          </a:prstGeom>
          <a:ln w="28575">
            <a:headEnd type="arrow" w="med" len="med"/>
            <a:tailEnd type="arrow" w="med" len="med"/>
          </a:ln>
        </p:spPr>
        <p:style>
          <a:lnRef idx="1">
            <a:schemeClr val="accent3"/>
          </a:lnRef>
          <a:fillRef idx="0">
            <a:schemeClr val="accent3"/>
          </a:fillRef>
          <a:effectRef idx="0">
            <a:schemeClr val="accent3"/>
          </a:effectRef>
          <a:fontRef idx="minor">
            <a:schemeClr val="tx1"/>
          </a:fontRef>
        </p:style>
      </p:cxnSp>
      <p:sp>
        <p:nvSpPr>
          <p:cNvPr id="32" name="ZoneTexte 31"/>
          <p:cNvSpPr txBox="1"/>
          <p:nvPr/>
        </p:nvSpPr>
        <p:spPr>
          <a:xfrm>
            <a:off x="1495261" y="840427"/>
            <a:ext cx="4577976" cy="400110"/>
          </a:xfrm>
          <a:prstGeom prst="rect">
            <a:avLst/>
          </a:prstGeom>
          <a:noFill/>
        </p:spPr>
        <p:txBody>
          <a:bodyPr wrap="square" rtlCol="0">
            <a:spAutoFit/>
          </a:bodyPr>
          <a:lstStyle/>
          <a:p>
            <a:pPr defTabSz="457200"/>
            <a:r>
              <a:rPr lang="fr-CH" dirty="0">
                <a:solidFill>
                  <a:prstClr val="white">
                    <a:lumMod val="10000"/>
                  </a:prstClr>
                </a:solidFill>
                <a:latin typeface="Calibri Light" panose="020F0302020204030204"/>
              </a:rPr>
              <a:t> </a:t>
            </a:r>
            <a:r>
              <a:rPr lang="fr-CH" sz="2000" b="1" dirty="0">
                <a:solidFill>
                  <a:srgbClr val="7030A0"/>
                </a:solidFill>
                <a:latin typeface="Calibri Light" panose="020F0302020204030204"/>
              </a:rPr>
              <a:t>Pool de compétences rattaché à l’Agglo</a:t>
            </a:r>
            <a:endParaRPr lang="fr-CH" sz="2000" b="1" dirty="0">
              <a:solidFill>
                <a:srgbClr val="7030A0"/>
              </a:solidFill>
            </a:endParaRPr>
          </a:p>
        </p:txBody>
      </p:sp>
    </p:spTree>
    <p:extLst>
      <p:ext uri="{BB962C8B-B14F-4D97-AF65-F5344CB8AC3E}">
        <p14:creationId xmlns:p14="http://schemas.microsoft.com/office/powerpoint/2010/main" val="138789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7" grpId="0"/>
      <p:bldP spid="11" grpId="0" animBg="1"/>
      <p:bldP spid="13" grpId="0" animBg="1"/>
      <p:bldP spid="14" grpId="0" animBg="1"/>
      <p:bldP spid="20" grpId="0"/>
      <p:bldP spid="34" grpId="0"/>
      <p:bldP spid="38" grpId="0"/>
      <p:bldP spid="23" grpId="0"/>
      <p:bldP spid="5" grpId="0"/>
      <p:bldP spid="24" grpId="0" animBg="1"/>
      <p:bldP spid="25" grpId="0"/>
      <p:bldP spid="39" grpId="0"/>
      <p:bldP spid="57" grpId="0" animBg="1"/>
      <p:bldP spid="58" grpId="0" animBg="1"/>
      <p:bldP spid="59" grpId="0"/>
      <p:bldP spid="60" grpId="0"/>
      <p:bldP spid="61" grpId="0" animBg="1"/>
      <p:bldP spid="62" grpId="0"/>
      <p:bldP spid="63" grpId="0"/>
      <p:bldP spid="6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422B0FDB-972E-164D-878F-276BAECB6761}" type="slidenum">
              <a:rPr lang="de-DE" smtClean="0">
                <a:solidFill>
                  <a:prstClr val="black">
                    <a:tint val="75000"/>
                  </a:prstClr>
                </a:solidFill>
              </a:rPr>
              <a:pPr/>
              <a:t>21</a:t>
            </a:fld>
            <a:endParaRPr lang="de-DE">
              <a:solidFill>
                <a:prstClr val="black">
                  <a:tint val="75000"/>
                </a:prstClr>
              </a:solidFill>
            </a:endParaRPr>
          </a:p>
        </p:txBody>
      </p:sp>
      <p:sp>
        <p:nvSpPr>
          <p:cNvPr id="8" name="Textfeld 20">
            <a:extLst>
              <a:ext uri="{FF2B5EF4-FFF2-40B4-BE49-F238E27FC236}">
                <a16:creationId xmlns="" xmlns:a16="http://schemas.microsoft.com/office/drawing/2014/main" id="{681C16A9-97C7-A145-8A44-4EF12FE62653}"/>
              </a:ext>
            </a:extLst>
          </p:cNvPr>
          <p:cNvSpPr txBox="1"/>
          <p:nvPr/>
        </p:nvSpPr>
        <p:spPr>
          <a:xfrm>
            <a:off x="1048944" y="463862"/>
            <a:ext cx="9101302" cy="618631"/>
          </a:xfrm>
          <a:prstGeom prst="rect">
            <a:avLst/>
          </a:prstGeom>
        </p:spPr>
        <p:txBody>
          <a:bodyPr vert="horz" lIns="91440" tIns="45720" rIns="91440" bIns="45720" rtlCol="0" anchor="ctr">
            <a:normAutofit/>
          </a:bodyPr>
          <a:lstStyle>
            <a:lvl1pPr>
              <a:lnSpc>
                <a:spcPct val="90000"/>
              </a:lnSpc>
              <a:spcBef>
                <a:spcPct val="0"/>
              </a:spcBef>
              <a:buNone/>
              <a:defRPr sz="3800" b="1">
                <a:solidFill>
                  <a:schemeClr val="accent1">
                    <a:lumMod val="50000"/>
                  </a:schemeClr>
                </a:solidFill>
                <a:latin typeface="+mj-lt"/>
                <a:ea typeface="+mj-ea"/>
                <a:cs typeface="+mj-cs"/>
              </a:defRPr>
            </a:lvl1pPr>
          </a:lstStyle>
          <a:p>
            <a:r>
              <a:rPr lang="fr-CH" dirty="0"/>
              <a:t>En conclusion </a:t>
            </a:r>
          </a:p>
        </p:txBody>
      </p:sp>
      <p:sp>
        <p:nvSpPr>
          <p:cNvPr id="2" name="ZoneTexte 1"/>
          <p:cNvSpPr txBox="1"/>
          <p:nvPr/>
        </p:nvSpPr>
        <p:spPr>
          <a:xfrm>
            <a:off x="1005399" y="1371602"/>
            <a:ext cx="10348402" cy="4185761"/>
          </a:xfrm>
          <a:prstGeom prst="rect">
            <a:avLst/>
          </a:prstGeom>
          <a:noFill/>
        </p:spPr>
        <p:txBody>
          <a:bodyPr wrap="square" rtlCol="0">
            <a:spAutoFit/>
          </a:bodyPr>
          <a:lstStyle/>
          <a:p>
            <a:pPr marL="533400" indent="-449263">
              <a:buFont typeface="Arial" panose="020B0604020202020204" pitchFamily="34" charset="0"/>
              <a:buChar char="•"/>
            </a:pPr>
            <a:r>
              <a:rPr lang="fr-FR" sz="2800" dirty="0" smtClean="0"/>
              <a:t>Lors de la discussion en plenum, le modèle de collaboration proposé n’a pas été mis en cause</a:t>
            </a:r>
          </a:p>
          <a:p>
            <a:pPr marL="533400" lvl="1" indent="-449263">
              <a:spcBef>
                <a:spcPts val="1200"/>
              </a:spcBef>
              <a:buFont typeface="Arial" panose="020B0604020202020204" pitchFamily="34" charset="0"/>
              <a:buChar char="•"/>
            </a:pPr>
            <a:r>
              <a:rPr lang="fr-CH" sz="2800" dirty="0"/>
              <a:t>Selon </a:t>
            </a:r>
            <a:r>
              <a:rPr lang="fr-CH" sz="2800" dirty="0" smtClean="0"/>
              <a:t>ce schéma, </a:t>
            </a:r>
            <a:r>
              <a:rPr lang="fr-CH" sz="2800" dirty="0"/>
              <a:t>les communes restent maîtres du jeu </a:t>
            </a:r>
          </a:p>
          <a:p>
            <a:pPr marL="900113" lvl="2" indent="-358775"/>
            <a:r>
              <a:rPr lang="fr-CH" sz="2500" dirty="0" smtClean="0"/>
              <a:t>	- Via </a:t>
            </a:r>
            <a:r>
              <a:rPr lang="fr-CH" sz="2500" dirty="0"/>
              <a:t>l’organe politique (ARS)</a:t>
            </a:r>
          </a:p>
          <a:p>
            <a:pPr marL="900113" lvl="2" indent="-358775"/>
            <a:r>
              <a:rPr lang="fr-CH" sz="2500" dirty="0" smtClean="0"/>
              <a:t>	- Via </a:t>
            </a:r>
            <a:r>
              <a:rPr lang="fr-CH" sz="2500" dirty="0"/>
              <a:t>le lien avec le Forum pour le développement régional</a:t>
            </a:r>
            <a:endParaRPr lang="de-CH" sz="2500" dirty="0"/>
          </a:p>
          <a:p>
            <a:pPr marL="541338" lvl="2" indent="-457200" defTabSz="442913">
              <a:spcBef>
                <a:spcPts val="1200"/>
              </a:spcBef>
              <a:buFont typeface="Arial" panose="020B0604020202020204" pitchFamily="34" charset="0"/>
              <a:buChar char="•"/>
            </a:pPr>
            <a:r>
              <a:rPr lang="fr-CH" sz="2800" dirty="0" smtClean="0"/>
              <a:t>Avantages </a:t>
            </a:r>
            <a:r>
              <a:rPr lang="fr-CH" sz="2800" dirty="0"/>
              <a:t>d’avoir un seul partenaire pour les tâches liées au PDR et au PA, notamment pour les zones d’activités</a:t>
            </a:r>
          </a:p>
          <a:p>
            <a:pPr marL="285750" indent="-285750">
              <a:buFont typeface="Arial" panose="020B0604020202020204" pitchFamily="34" charset="0"/>
              <a:buChar char="•"/>
            </a:pPr>
            <a:endParaRPr lang="fr-FR" sz="2800" dirty="0" smtClean="0"/>
          </a:p>
          <a:p>
            <a:pPr marL="285750" indent="-285750">
              <a:buFont typeface="Arial" panose="020B0604020202020204" pitchFamily="34" charset="0"/>
              <a:buChar char="•"/>
            </a:pPr>
            <a:endParaRPr lang="fr-CH" sz="2800" dirty="0"/>
          </a:p>
        </p:txBody>
      </p:sp>
    </p:spTree>
    <p:extLst>
      <p:ext uri="{BB962C8B-B14F-4D97-AF65-F5344CB8AC3E}">
        <p14:creationId xmlns:p14="http://schemas.microsoft.com/office/powerpoint/2010/main" val="35180612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a:xfrm>
            <a:off x="892631" y="365128"/>
            <a:ext cx="10515600" cy="1325563"/>
          </a:xfrm>
        </p:spPr>
        <p:txBody>
          <a:bodyPr>
            <a:normAutofit/>
          </a:bodyPr>
          <a:lstStyle/>
          <a:p>
            <a:r>
              <a:rPr lang="fr-CH" sz="3800" b="1" dirty="0">
                <a:solidFill>
                  <a:schemeClr val="accent1">
                    <a:lumMod val="50000"/>
                  </a:schemeClr>
                </a:solidFill>
              </a:rPr>
              <a:t>La </a:t>
            </a:r>
            <a:r>
              <a:rPr lang="fr-CH" sz="3800" b="1" dirty="0" smtClean="0">
                <a:solidFill>
                  <a:schemeClr val="accent1">
                    <a:lumMod val="50000"/>
                  </a:schemeClr>
                </a:solidFill>
              </a:rPr>
              <a:t>suite </a:t>
            </a:r>
            <a:endParaRPr lang="de-CH" sz="3800" b="1" dirty="0">
              <a:solidFill>
                <a:schemeClr val="accent1">
                  <a:lumMod val="50000"/>
                </a:schemeClr>
              </a:solidFill>
            </a:endParaRPr>
          </a:p>
        </p:txBody>
      </p:sp>
      <p:sp>
        <p:nvSpPr>
          <p:cNvPr id="3" name="Espace réservé du contenu 2"/>
          <p:cNvSpPr>
            <a:spLocks noGrp="1"/>
          </p:cNvSpPr>
          <p:nvPr>
            <p:ph idx="1"/>
          </p:nvPr>
        </p:nvSpPr>
        <p:spPr>
          <a:xfrm>
            <a:off x="838201" y="1716765"/>
            <a:ext cx="10515600" cy="4351338"/>
          </a:xfrm>
        </p:spPr>
        <p:txBody>
          <a:bodyPr>
            <a:normAutofit/>
          </a:bodyPr>
          <a:lstStyle/>
          <a:p>
            <a:pPr marL="442913" lvl="1" indent="-358775">
              <a:spcBef>
                <a:spcPts val="1800"/>
              </a:spcBef>
            </a:pPr>
            <a:r>
              <a:rPr lang="fr-CH" sz="2800" dirty="0" smtClean="0"/>
              <a:t>Les résultats de l’étude </a:t>
            </a:r>
            <a:r>
              <a:rPr lang="fr-CH" sz="2800" dirty="0"/>
              <a:t>complémentaire sur les </a:t>
            </a:r>
            <a:r>
              <a:rPr lang="fr-CH" sz="2800"/>
              <a:t>zones </a:t>
            </a:r>
            <a:r>
              <a:rPr lang="fr-CH" sz="2800" smtClean="0"/>
              <a:t>d’activités </a:t>
            </a:r>
            <a:r>
              <a:rPr lang="fr-CH" sz="2800" dirty="0" smtClean="0"/>
              <a:t>seront rendus </a:t>
            </a:r>
            <a:r>
              <a:rPr lang="fr-CH" sz="2800" dirty="0"/>
              <a:t>au </a:t>
            </a:r>
            <a:r>
              <a:rPr lang="fr-CH" sz="2800" dirty="0" smtClean="0"/>
              <a:t>printemps 2022 </a:t>
            </a:r>
            <a:endParaRPr lang="fr-CH" sz="2800" dirty="0"/>
          </a:p>
          <a:p>
            <a:pPr marL="442913" lvl="1" indent="-358775">
              <a:spcBef>
                <a:spcPts val="1800"/>
              </a:spcBef>
            </a:pPr>
            <a:r>
              <a:rPr lang="fr-CH" sz="2800" dirty="0"/>
              <a:t>Les ateliers concernant les zones d’activités sont </a:t>
            </a:r>
            <a:r>
              <a:rPr lang="fr-CH" sz="2800" dirty="0" smtClean="0"/>
              <a:t>terminés; </a:t>
            </a:r>
            <a:r>
              <a:rPr lang="fr-CH" sz="2800" dirty="0"/>
              <a:t>par la suite, les contacts seront plus </a:t>
            </a:r>
            <a:r>
              <a:rPr lang="fr-CH" sz="2800" dirty="0" smtClean="0"/>
              <a:t>ciblés </a:t>
            </a:r>
          </a:p>
          <a:p>
            <a:pPr marL="442913" lvl="1" indent="-358775">
              <a:spcBef>
                <a:spcPts val="1800"/>
              </a:spcBef>
            </a:pPr>
            <a:r>
              <a:rPr lang="fr-CH" sz="2800" dirty="0" smtClean="0"/>
              <a:t>Mise </a:t>
            </a:r>
            <a:r>
              <a:rPr lang="fr-CH" sz="2800" dirty="0"/>
              <a:t>en œuvre PDR g1 va commencer une fois le plan </a:t>
            </a:r>
            <a:r>
              <a:rPr lang="fr-CH" sz="2800" dirty="0" smtClean="0"/>
              <a:t>approuvé: </a:t>
            </a:r>
            <a:r>
              <a:rPr lang="fr-CH" sz="2800" dirty="0"/>
              <a:t>fin 2022 / début 2023</a:t>
            </a:r>
          </a:p>
          <a:p>
            <a:pPr marL="442913" lvl="1" indent="-358775">
              <a:spcBef>
                <a:spcPts val="1800"/>
              </a:spcBef>
            </a:pPr>
            <a:r>
              <a:rPr lang="fr-CH" sz="2800" dirty="0" smtClean="0"/>
              <a:t>Mise </a:t>
            </a:r>
            <a:r>
              <a:rPr lang="fr-CH" sz="2800" dirty="0"/>
              <a:t>en œuvre PDR g2: aspects de </a:t>
            </a:r>
            <a:r>
              <a:rPr lang="fr-CH" sz="2800" dirty="0" smtClean="0"/>
              <a:t>gestion </a:t>
            </a:r>
            <a:r>
              <a:rPr lang="fr-CH" sz="2800" dirty="0"/>
              <a:t>(extension, optimisation</a:t>
            </a:r>
            <a:r>
              <a:rPr lang="fr-CH" sz="2800" dirty="0" smtClean="0"/>
              <a:t>,…): </a:t>
            </a:r>
            <a:r>
              <a:rPr lang="fr-CH" sz="2800" dirty="0"/>
              <a:t>plus tard </a:t>
            </a:r>
          </a:p>
        </p:txBody>
      </p:sp>
    </p:spTree>
    <p:extLst>
      <p:ext uri="{BB962C8B-B14F-4D97-AF65-F5344CB8AC3E}">
        <p14:creationId xmlns:p14="http://schemas.microsoft.com/office/powerpoint/2010/main" val="23293419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626" name="Espace réservé du numéro de diapositive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557213" indent="-214313">
              <a:defRPr>
                <a:solidFill>
                  <a:schemeClr val="tx1"/>
                </a:solidFill>
                <a:latin typeface="Arial" panose="020B0604020202020204" pitchFamily="34" charset="0"/>
                <a:ea typeface="MS PGothic" panose="020B0600070205080204" pitchFamily="34" charset="-128"/>
              </a:defRPr>
            </a:lvl2pPr>
            <a:lvl3pPr marL="857250" indent="-171450">
              <a:defRPr>
                <a:solidFill>
                  <a:schemeClr val="tx1"/>
                </a:solidFill>
                <a:latin typeface="Arial" panose="020B0604020202020204" pitchFamily="34" charset="0"/>
                <a:ea typeface="MS PGothic" panose="020B0600070205080204" pitchFamily="34" charset="-128"/>
              </a:defRPr>
            </a:lvl3pPr>
            <a:lvl4pPr marL="1200150" indent="-171450">
              <a:defRPr>
                <a:solidFill>
                  <a:schemeClr val="tx1"/>
                </a:solidFill>
                <a:latin typeface="Arial" panose="020B0604020202020204" pitchFamily="34" charset="0"/>
                <a:ea typeface="MS PGothic" panose="020B0600070205080204" pitchFamily="34" charset="-128"/>
              </a:defRPr>
            </a:lvl4pPr>
            <a:lvl5pPr marL="1543050" indent="-171450">
              <a:defRPr>
                <a:solidFill>
                  <a:schemeClr val="tx1"/>
                </a:solidFill>
                <a:latin typeface="Arial" panose="020B0604020202020204" pitchFamily="34" charset="0"/>
                <a:ea typeface="MS PGothic" panose="020B0600070205080204" pitchFamily="34" charset="-128"/>
              </a:defRPr>
            </a:lvl5pPr>
            <a:lvl6pPr marL="1885950" indent="-1714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228850" indent="-1714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2571750" indent="-1714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2914650" indent="-1714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6DA32B2-0A56-4591-B48D-58C45AF8FFE4}" type="slidenum">
              <a:rPr lang="fr-CH" altLang="fr-FR" smtClean="0">
                <a:solidFill>
                  <a:srgbClr val="898989"/>
                </a:solidFill>
              </a:rPr>
              <a:pPr/>
              <a:t>23</a:t>
            </a:fld>
            <a:endParaRPr lang="fr-CH" altLang="fr-FR">
              <a:solidFill>
                <a:srgbClr val="898989"/>
              </a:solidFill>
            </a:endParaRPr>
          </a:p>
        </p:txBody>
      </p:sp>
      <p:sp>
        <p:nvSpPr>
          <p:cNvPr id="24" name="Titre 1"/>
          <p:cNvSpPr txBox="1">
            <a:spLocks/>
          </p:cNvSpPr>
          <p:nvPr/>
        </p:nvSpPr>
        <p:spPr>
          <a:xfrm>
            <a:off x="1785258" y="282609"/>
            <a:ext cx="8275864" cy="6556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CH" sz="3600" dirty="0">
              <a:solidFill>
                <a:srgbClr val="50AFD3"/>
              </a:solidFill>
              <a:latin typeface="Circular Std Bold" panose="020B0804020101010102" pitchFamily="34" charset="0"/>
              <a:cs typeface="Circular Std Bold" panose="020B0804020101010102" pitchFamily="34" charset="0"/>
            </a:endParaRPr>
          </a:p>
        </p:txBody>
      </p:sp>
      <p:sp>
        <p:nvSpPr>
          <p:cNvPr id="35" name="Titre 1"/>
          <p:cNvSpPr txBox="1">
            <a:spLocks/>
          </p:cNvSpPr>
          <p:nvPr/>
        </p:nvSpPr>
        <p:spPr>
          <a:xfrm>
            <a:off x="718456" y="363291"/>
            <a:ext cx="8275864" cy="6556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H" sz="3800" b="1" dirty="0">
                <a:solidFill>
                  <a:schemeClr val="accent1">
                    <a:lumMod val="50000"/>
                  </a:schemeClr>
                </a:solidFill>
              </a:rPr>
              <a:t>Calendrier</a:t>
            </a:r>
            <a:r>
              <a:rPr lang="fr-CH" sz="3600" dirty="0" smtClean="0">
                <a:solidFill>
                  <a:schemeClr val="bg1"/>
                </a:solidFill>
                <a:latin typeface="Circular Std Bold" panose="020B0804020101010102" pitchFamily="34" charset="0"/>
                <a:cs typeface="Circular Std Bold" panose="020B0804020101010102" pitchFamily="34" charset="0"/>
              </a:rPr>
              <a:t>étapes</a:t>
            </a:r>
            <a:endParaRPr lang="fr-CH" sz="3600" dirty="0">
              <a:solidFill>
                <a:schemeClr val="bg1"/>
              </a:solidFill>
              <a:latin typeface="Circular Std Bold" panose="020B0804020101010102" pitchFamily="34" charset="0"/>
              <a:cs typeface="Circular Std Bold" panose="020B0804020101010102" pitchFamily="34" charset="0"/>
            </a:endParaRPr>
          </a:p>
        </p:txBody>
      </p:sp>
      <p:pic>
        <p:nvPicPr>
          <p:cNvPr id="2" name="Image 1"/>
          <p:cNvPicPr>
            <a:picLocks noChangeAspect="1"/>
          </p:cNvPicPr>
          <p:nvPr/>
        </p:nvPicPr>
        <p:blipFill rotWithShape="1">
          <a:blip r:embed="rId4"/>
          <a:srcRect l="10222" t="35310" r="5444" b="22710"/>
          <a:stretch/>
        </p:blipFill>
        <p:spPr>
          <a:xfrm>
            <a:off x="860272" y="1434418"/>
            <a:ext cx="10633340" cy="3308124"/>
          </a:xfrm>
          <a:prstGeom prst="rect">
            <a:avLst/>
          </a:prstGeom>
        </p:spPr>
      </p:pic>
      <p:sp>
        <p:nvSpPr>
          <p:cNvPr id="6" name="Rectangle à coins arrondis 5"/>
          <p:cNvSpPr/>
          <p:nvPr/>
        </p:nvSpPr>
        <p:spPr>
          <a:xfrm>
            <a:off x="2596027" y="4067288"/>
            <a:ext cx="1592262" cy="454696"/>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2" name="Rectangle à coins arrondis 31"/>
          <p:cNvSpPr/>
          <p:nvPr/>
        </p:nvSpPr>
        <p:spPr>
          <a:xfrm>
            <a:off x="4231410" y="4072837"/>
            <a:ext cx="1669048" cy="438261"/>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Rectangle 11"/>
          <p:cNvSpPr/>
          <p:nvPr/>
        </p:nvSpPr>
        <p:spPr>
          <a:xfrm>
            <a:off x="10387047" y="6338047"/>
            <a:ext cx="966753" cy="519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13073058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xmlns="" id="{9B263F79-808D-1B49-846F-B59B8B9BFB2A}"/>
              </a:ext>
            </a:extLst>
          </p:cNvPr>
          <p:cNvSpPr>
            <a:spLocks noGrp="1"/>
          </p:cNvSpPr>
          <p:nvPr>
            <p:ph type="title"/>
          </p:nvPr>
        </p:nvSpPr>
        <p:spPr/>
        <p:txBody>
          <a:bodyPr anchor="ctr">
            <a:normAutofit/>
          </a:bodyPr>
          <a:lstStyle/>
          <a:p>
            <a:r>
              <a:rPr lang="fr-CH" sz="3800" b="1" dirty="0">
                <a:solidFill>
                  <a:schemeClr val="bg1">
                    <a:lumMod val="10000"/>
                  </a:schemeClr>
                </a:solidFill>
              </a:rPr>
              <a:t>Les questions clés pou l’échange en </a:t>
            </a:r>
            <a:r>
              <a:rPr lang="fr-CH" sz="3800" b="1" dirty="0" smtClean="0">
                <a:solidFill>
                  <a:schemeClr val="bg1">
                    <a:lumMod val="10000"/>
                  </a:schemeClr>
                </a:solidFill>
              </a:rPr>
              <a:t>groupes</a:t>
            </a:r>
            <a:r>
              <a:rPr lang="fr-CH" dirty="0" smtClean="0"/>
              <a:t> </a:t>
            </a:r>
            <a:endParaRPr lang="de-DE" dirty="0"/>
          </a:p>
        </p:txBody>
      </p:sp>
      <p:sp>
        <p:nvSpPr>
          <p:cNvPr id="5" name="Inhaltsplatzhalter 4">
            <a:extLst>
              <a:ext uri="{FF2B5EF4-FFF2-40B4-BE49-F238E27FC236}">
                <a16:creationId xmlns:a16="http://schemas.microsoft.com/office/drawing/2014/main" xmlns="" id="{306A66BF-02E7-4745-BDFF-576CAD30E65F}"/>
              </a:ext>
            </a:extLst>
          </p:cNvPr>
          <p:cNvSpPr>
            <a:spLocks noGrp="1"/>
          </p:cNvSpPr>
          <p:nvPr>
            <p:ph idx="1"/>
          </p:nvPr>
        </p:nvSpPr>
        <p:spPr>
          <a:xfrm>
            <a:off x="814969" y="1557337"/>
            <a:ext cx="11168180" cy="4619625"/>
          </a:xfrm>
        </p:spPr>
        <p:txBody>
          <a:bodyPr>
            <a:normAutofit fontScale="92500" lnSpcReduction="20000"/>
          </a:bodyPr>
          <a:lstStyle/>
          <a:p>
            <a:pPr marL="533400" indent="-533400">
              <a:spcBef>
                <a:spcPts val="600"/>
              </a:spcBef>
              <a:spcAft>
                <a:spcPts val="1200"/>
              </a:spcAft>
              <a:buNone/>
            </a:pPr>
            <a:endParaRPr lang="fr-CH" dirty="0"/>
          </a:p>
          <a:p>
            <a:pPr marL="533400" indent="-533400">
              <a:lnSpc>
                <a:spcPct val="110000"/>
              </a:lnSpc>
              <a:spcBef>
                <a:spcPts val="600"/>
              </a:spcBef>
              <a:spcAft>
                <a:spcPts val="1200"/>
              </a:spcAft>
              <a:buNone/>
            </a:pPr>
            <a:r>
              <a:rPr lang="fr-CH" dirty="0"/>
              <a:t>1.	Qu’est-ce qu’il y a à faire </a:t>
            </a:r>
            <a:r>
              <a:rPr lang="fr-CH" dirty="0" smtClean="0"/>
              <a:t>et </a:t>
            </a:r>
            <a:r>
              <a:rPr lang="fr-CH" dirty="0"/>
              <a:t>qui le fait ?</a:t>
            </a:r>
          </a:p>
          <a:p>
            <a:pPr marL="533400" indent="-533400">
              <a:lnSpc>
                <a:spcPct val="110000"/>
              </a:lnSpc>
              <a:spcBef>
                <a:spcPts val="600"/>
              </a:spcBef>
              <a:spcAft>
                <a:spcPts val="1200"/>
              </a:spcAft>
              <a:buNone/>
            </a:pPr>
            <a:r>
              <a:rPr lang="fr-CH" dirty="0"/>
              <a:t>2.	Quels besoin de coordination et implication des communes ? </a:t>
            </a:r>
          </a:p>
          <a:p>
            <a:pPr marL="533400" indent="-533400">
              <a:lnSpc>
                <a:spcPct val="110000"/>
              </a:lnSpc>
              <a:spcBef>
                <a:spcPts val="600"/>
              </a:spcBef>
              <a:spcAft>
                <a:spcPts val="1200"/>
              </a:spcAft>
              <a:buNone/>
            </a:pPr>
            <a:r>
              <a:rPr lang="fr-CH" dirty="0"/>
              <a:t>3.	Qui valide quoi et à quel moment ?</a:t>
            </a:r>
          </a:p>
          <a:p>
            <a:pPr marL="533400" indent="-533400">
              <a:lnSpc>
                <a:spcPct val="100000"/>
              </a:lnSpc>
              <a:spcBef>
                <a:spcPts val="600"/>
              </a:spcBef>
              <a:spcAft>
                <a:spcPts val="1200"/>
              </a:spcAft>
              <a:buNone/>
            </a:pPr>
            <a:endParaRPr lang="fr-CH" dirty="0"/>
          </a:p>
          <a:p>
            <a:pPr marL="533400" indent="-533400">
              <a:lnSpc>
                <a:spcPct val="100000"/>
              </a:lnSpc>
              <a:spcBef>
                <a:spcPts val="600"/>
              </a:spcBef>
              <a:spcAft>
                <a:spcPts val="1200"/>
              </a:spcAft>
              <a:buNone/>
            </a:pPr>
            <a:r>
              <a:rPr lang="fr-CH" dirty="0"/>
              <a:t>	</a:t>
            </a:r>
            <a:r>
              <a:rPr lang="fr-CH" dirty="0">
                <a:sym typeface="Wingdings" pitchFamily="2" charset="2"/>
              </a:rPr>
              <a:t> </a:t>
            </a:r>
            <a:r>
              <a:rPr lang="fr-CH" dirty="0"/>
              <a:t>Monitoring</a:t>
            </a:r>
          </a:p>
          <a:p>
            <a:pPr marL="533400" indent="-533400">
              <a:lnSpc>
                <a:spcPct val="100000"/>
              </a:lnSpc>
              <a:spcBef>
                <a:spcPts val="600"/>
              </a:spcBef>
              <a:spcAft>
                <a:spcPts val="1200"/>
              </a:spcAft>
              <a:buNone/>
            </a:pPr>
            <a:r>
              <a:rPr lang="fr-CH" dirty="0"/>
              <a:t>	</a:t>
            </a:r>
            <a:r>
              <a:rPr lang="fr-CH" dirty="0">
                <a:sym typeface="Wingdings" pitchFamily="2" charset="2"/>
              </a:rPr>
              <a:t> </a:t>
            </a:r>
            <a:r>
              <a:rPr lang="fr-CH" dirty="0"/>
              <a:t>Optimisation spatiale et extensions</a:t>
            </a:r>
          </a:p>
          <a:p>
            <a:pPr marL="533400" indent="-533400">
              <a:lnSpc>
                <a:spcPct val="100000"/>
              </a:lnSpc>
              <a:spcBef>
                <a:spcPts val="600"/>
              </a:spcBef>
              <a:spcAft>
                <a:spcPts val="1200"/>
              </a:spcAft>
              <a:buNone/>
            </a:pPr>
            <a:r>
              <a:rPr lang="fr-CH" dirty="0"/>
              <a:t>	</a:t>
            </a:r>
            <a:r>
              <a:rPr lang="fr-CH" dirty="0">
                <a:sym typeface="Wingdings" pitchFamily="2" charset="2"/>
              </a:rPr>
              <a:t> </a:t>
            </a:r>
            <a:r>
              <a:rPr lang="fr-CH" dirty="0"/>
              <a:t>Gestion en commun des ZACT</a:t>
            </a:r>
          </a:p>
          <a:p>
            <a:pPr marL="533400" indent="-533400">
              <a:lnSpc>
                <a:spcPct val="100000"/>
              </a:lnSpc>
              <a:spcBef>
                <a:spcPts val="600"/>
              </a:spcBef>
              <a:spcAft>
                <a:spcPts val="1200"/>
              </a:spcAft>
              <a:buNone/>
            </a:pPr>
            <a:endParaRPr lang="fr-CH" dirty="0"/>
          </a:p>
          <a:p>
            <a:pPr marL="1066800" indent="-533400">
              <a:spcBef>
                <a:spcPts val="600"/>
              </a:spcBef>
              <a:spcAft>
                <a:spcPts val="1200"/>
              </a:spcAft>
              <a:buNone/>
            </a:pPr>
            <a:endParaRPr lang="fr-CH" sz="2000" dirty="0"/>
          </a:p>
        </p:txBody>
      </p:sp>
      <p:sp>
        <p:nvSpPr>
          <p:cNvPr id="6" name="Rectangle 5"/>
          <p:cNvSpPr/>
          <p:nvPr/>
        </p:nvSpPr>
        <p:spPr>
          <a:xfrm>
            <a:off x="10387047" y="6338047"/>
            <a:ext cx="966753" cy="519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16441022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xmlns="" id="{9B263F79-808D-1B49-846F-B59B8B9BFB2A}"/>
              </a:ext>
            </a:extLst>
          </p:cNvPr>
          <p:cNvSpPr>
            <a:spLocks noGrp="1"/>
          </p:cNvSpPr>
          <p:nvPr>
            <p:ph type="title"/>
          </p:nvPr>
        </p:nvSpPr>
        <p:spPr>
          <a:xfrm>
            <a:off x="567139" y="179809"/>
            <a:ext cx="11450690" cy="1325563"/>
          </a:xfrm>
        </p:spPr>
        <p:txBody>
          <a:bodyPr anchor="ctr">
            <a:normAutofit/>
          </a:bodyPr>
          <a:lstStyle/>
          <a:p>
            <a:r>
              <a:rPr lang="fr-CH" dirty="0" smtClean="0"/>
              <a:t>Schéma pour les discussions en groupes</a:t>
            </a:r>
            <a:endParaRPr lang="de-DE" dirty="0"/>
          </a:p>
        </p:txBody>
      </p:sp>
      <p:sp>
        <p:nvSpPr>
          <p:cNvPr id="12" name="Rechteck 11">
            <a:extLst>
              <a:ext uri="{FF2B5EF4-FFF2-40B4-BE49-F238E27FC236}">
                <a16:creationId xmlns:a16="http://schemas.microsoft.com/office/drawing/2014/main" xmlns="" id="{0812E16D-413D-2B4F-B32F-67EEBACC450E}"/>
              </a:ext>
            </a:extLst>
          </p:cNvPr>
          <p:cNvSpPr/>
          <p:nvPr/>
        </p:nvSpPr>
        <p:spPr>
          <a:xfrm>
            <a:off x="9496406" y="1516258"/>
            <a:ext cx="1627359" cy="775504"/>
          </a:xfrm>
          <a:prstGeom prst="rect">
            <a:avLst/>
          </a:prstGeom>
          <a:solidFill>
            <a:srgbClr val="FFF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a:solidFill>
                  <a:schemeClr val="accent6">
                    <a:lumMod val="50000"/>
                  </a:schemeClr>
                </a:solidFill>
              </a:rPr>
              <a:t>tâches</a:t>
            </a:r>
          </a:p>
        </p:txBody>
      </p:sp>
      <p:pic>
        <p:nvPicPr>
          <p:cNvPr id="13" name="Image 3">
            <a:extLst>
              <a:ext uri="{FF2B5EF4-FFF2-40B4-BE49-F238E27FC236}">
                <a16:creationId xmlns:a16="http://schemas.microsoft.com/office/drawing/2014/main" xmlns="" id="{9CBDDEA9-E5CB-F243-B20E-95EF1A03B9FF}"/>
              </a:ext>
            </a:extLst>
          </p:cNvPr>
          <p:cNvPicPr/>
          <p:nvPr/>
        </p:nvPicPr>
        <p:blipFill rotWithShape="1">
          <a:blip r:embed="rId3">
            <a:extLst>
              <a:ext uri="{28A0092B-C50C-407E-A947-70E740481C1C}">
                <a14:useLocalDpi xmlns:a14="http://schemas.microsoft.com/office/drawing/2010/main"/>
              </a:ext>
            </a:extLst>
          </a:blip>
          <a:srcRect t="12417"/>
          <a:stretch/>
        </p:blipFill>
        <p:spPr>
          <a:xfrm>
            <a:off x="546456" y="1485900"/>
            <a:ext cx="8769906" cy="4660900"/>
          </a:xfrm>
          <a:prstGeom prst="rect">
            <a:avLst/>
          </a:prstGeom>
          <a:ln>
            <a:noFill/>
          </a:ln>
          <a:effectLst>
            <a:outerShdw blurRad="190500" algn="tl" rotWithShape="0">
              <a:srgbClr val="000000">
                <a:alpha val="70000"/>
              </a:srgbClr>
            </a:outerShdw>
          </a:effectLst>
        </p:spPr>
      </p:pic>
      <p:sp>
        <p:nvSpPr>
          <p:cNvPr id="14" name="Rechteck 13">
            <a:extLst>
              <a:ext uri="{FF2B5EF4-FFF2-40B4-BE49-F238E27FC236}">
                <a16:creationId xmlns:a16="http://schemas.microsoft.com/office/drawing/2014/main" xmlns="" id="{2E83E7E0-46D3-2347-9F73-BE4EFC875C2F}"/>
              </a:ext>
            </a:extLst>
          </p:cNvPr>
          <p:cNvSpPr/>
          <p:nvPr/>
        </p:nvSpPr>
        <p:spPr>
          <a:xfrm>
            <a:off x="2270107" y="2501900"/>
            <a:ext cx="1044594" cy="546100"/>
          </a:xfrm>
          <a:prstGeom prst="rect">
            <a:avLst/>
          </a:prstGeom>
          <a:solidFill>
            <a:srgbClr val="FFF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b="1" dirty="0">
              <a:solidFill>
                <a:schemeClr val="accent6">
                  <a:lumMod val="50000"/>
                </a:schemeClr>
              </a:solidFill>
            </a:endParaRPr>
          </a:p>
        </p:txBody>
      </p:sp>
      <p:sp>
        <p:nvSpPr>
          <p:cNvPr id="15" name="Rechteck 14">
            <a:extLst>
              <a:ext uri="{FF2B5EF4-FFF2-40B4-BE49-F238E27FC236}">
                <a16:creationId xmlns:a16="http://schemas.microsoft.com/office/drawing/2014/main" xmlns="" id="{EF092A5D-E2FA-654B-8CC7-A57026C541AB}"/>
              </a:ext>
            </a:extLst>
          </p:cNvPr>
          <p:cNvSpPr/>
          <p:nvPr/>
        </p:nvSpPr>
        <p:spPr>
          <a:xfrm>
            <a:off x="3755710" y="3785744"/>
            <a:ext cx="1044594" cy="546100"/>
          </a:xfrm>
          <a:prstGeom prst="rect">
            <a:avLst/>
          </a:prstGeom>
          <a:solidFill>
            <a:srgbClr val="FFF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b="1" dirty="0">
              <a:solidFill>
                <a:schemeClr val="accent6">
                  <a:lumMod val="50000"/>
                </a:schemeClr>
              </a:solidFill>
            </a:endParaRPr>
          </a:p>
        </p:txBody>
      </p:sp>
      <p:sp>
        <p:nvSpPr>
          <p:cNvPr id="16" name="Rechteck 15">
            <a:extLst>
              <a:ext uri="{FF2B5EF4-FFF2-40B4-BE49-F238E27FC236}">
                <a16:creationId xmlns:a16="http://schemas.microsoft.com/office/drawing/2014/main" xmlns="" id="{E95B3056-F2D4-FF4C-9FF0-EB106B4BEBEB}"/>
              </a:ext>
            </a:extLst>
          </p:cNvPr>
          <p:cNvSpPr/>
          <p:nvPr/>
        </p:nvSpPr>
        <p:spPr>
          <a:xfrm>
            <a:off x="5335300" y="4559300"/>
            <a:ext cx="1044594" cy="546100"/>
          </a:xfrm>
          <a:prstGeom prst="rect">
            <a:avLst/>
          </a:prstGeom>
          <a:solidFill>
            <a:srgbClr val="FFF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b="1" dirty="0">
              <a:solidFill>
                <a:schemeClr val="accent6">
                  <a:lumMod val="50000"/>
                </a:schemeClr>
              </a:solidFill>
            </a:endParaRPr>
          </a:p>
        </p:txBody>
      </p:sp>
      <p:sp>
        <p:nvSpPr>
          <p:cNvPr id="2" name="Rectangle 1"/>
          <p:cNvSpPr/>
          <p:nvPr/>
        </p:nvSpPr>
        <p:spPr>
          <a:xfrm>
            <a:off x="10387047" y="6338047"/>
            <a:ext cx="966753" cy="519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12388290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2">
            <a:extLst>
              <a:ext uri="{FF2B5EF4-FFF2-40B4-BE49-F238E27FC236}">
                <a16:creationId xmlns:a16="http://schemas.microsoft.com/office/drawing/2014/main" xmlns="" id="{697CB75E-E8F9-A842-814B-84DA2346B4B4}"/>
              </a:ext>
            </a:extLst>
          </p:cNvPr>
          <p:cNvSpPr txBox="1">
            <a:spLocks/>
          </p:cNvSpPr>
          <p:nvPr/>
        </p:nvSpPr>
        <p:spPr>
          <a:xfrm>
            <a:off x="323293" y="137412"/>
            <a:ext cx="11389735" cy="7810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0" i="0" kern="1200">
                <a:solidFill>
                  <a:schemeClr val="bg1"/>
                </a:solidFill>
                <a:latin typeface="Noto Sans" panose="020B0502040504020204" pitchFamily="34" charset="0"/>
                <a:ea typeface="Noto Sans" panose="020B0502040504020204" pitchFamily="34" charset="0"/>
                <a:cs typeface="Noto Sans" panose="020B0502040504020204" pitchFamily="34" charset="0"/>
              </a:defRPr>
            </a:lvl1pPr>
          </a:lstStyle>
          <a:p>
            <a:r>
              <a:rPr lang="fr-CH" dirty="0"/>
              <a:t>Groupe </a:t>
            </a:r>
            <a:r>
              <a:rPr lang="fr-CH" dirty="0" err="1" smtClean="0"/>
              <a:t>Gibloux</a:t>
            </a:r>
            <a:r>
              <a:rPr lang="fr-CH" dirty="0" smtClean="0"/>
              <a:t> </a:t>
            </a:r>
            <a:r>
              <a:rPr lang="fr-CH" dirty="0"/>
              <a:t>- animé par S. </a:t>
            </a:r>
            <a:r>
              <a:rPr lang="fr-CH" dirty="0" smtClean="0"/>
              <a:t>Peiry et G. Stigler</a:t>
            </a:r>
            <a:endParaRPr lang="fr-CH" dirty="0"/>
          </a:p>
        </p:txBody>
      </p:sp>
      <p:pic>
        <p:nvPicPr>
          <p:cNvPr id="3" name="Grafik 2">
            <a:extLst>
              <a:ext uri="{FF2B5EF4-FFF2-40B4-BE49-F238E27FC236}">
                <a16:creationId xmlns:a16="http://schemas.microsoft.com/office/drawing/2014/main" xmlns="" id="{48B997B3-1E00-904E-96E6-933A36CCA4A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276735" y="1087803"/>
            <a:ext cx="3341345" cy="2060178"/>
          </a:xfrm>
          <a:prstGeom prst="rect">
            <a:avLst/>
          </a:prstGeom>
        </p:spPr>
      </p:pic>
      <p:pic>
        <p:nvPicPr>
          <p:cNvPr id="6" name="Grafik 5">
            <a:extLst>
              <a:ext uri="{FF2B5EF4-FFF2-40B4-BE49-F238E27FC236}">
                <a16:creationId xmlns:a16="http://schemas.microsoft.com/office/drawing/2014/main" xmlns="" id="{E63A05ED-E01D-F549-9321-98B6D7B0E09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rot="5400000">
            <a:off x="110972" y="1057333"/>
            <a:ext cx="2060177" cy="2121118"/>
          </a:xfrm>
          <a:prstGeom prst="rect">
            <a:avLst/>
          </a:prstGeom>
        </p:spPr>
      </p:pic>
      <p:pic>
        <p:nvPicPr>
          <p:cNvPr id="15" name="Grafik 14">
            <a:extLst>
              <a:ext uri="{FF2B5EF4-FFF2-40B4-BE49-F238E27FC236}">
                <a16:creationId xmlns:a16="http://schemas.microsoft.com/office/drawing/2014/main" xmlns="" id="{6E53039F-181A-0440-8F63-EA32AF7A69A8}"/>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693195" y="2952632"/>
            <a:ext cx="4012531" cy="2161377"/>
          </a:xfrm>
          <a:prstGeom prst="rect">
            <a:avLst/>
          </a:prstGeom>
        </p:spPr>
      </p:pic>
      <p:pic>
        <p:nvPicPr>
          <p:cNvPr id="18" name="Grafik 17">
            <a:extLst>
              <a:ext uri="{FF2B5EF4-FFF2-40B4-BE49-F238E27FC236}">
                <a16:creationId xmlns:a16="http://schemas.microsoft.com/office/drawing/2014/main" xmlns="" id="{8660CA90-86D3-0A46-870D-F2ADB0A50CF3}"/>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79065" y="3808577"/>
            <a:ext cx="5539015" cy="2759606"/>
          </a:xfrm>
          <a:prstGeom prst="rect">
            <a:avLst/>
          </a:prstGeom>
        </p:spPr>
      </p:pic>
      <p:pic>
        <p:nvPicPr>
          <p:cNvPr id="19" name="Grafik 18">
            <a:extLst>
              <a:ext uri="{FF2B5EF4-FFF2-40B4-BE49-F238E27FC236}">
                <a16:creationId xmlns:a16="http://schemas.microsoft.com/office/drawing/2014/main" xmlns="" id="{04E3BA58-4F50-7444-B681-57726700AEE3}"/>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8691311" y="1087803"/>
            <a:ext cx="3312972" cy="2500971"/>
          </a:xfrm>
          <a:prstGeom prst="rect">
            <a:avLst/>
          </a:prstGeom>
        </p:spPr>
      </p:pic>
      <p:pic>
        <p:nvPicPr>
          <p:cNvPr id="20" name="Grafik 19">
            <a:extLst>
              <a:ext uri="{FF2B5EF4-FFF2-40B4-BE49-F238E27FC236}">
                <a16:creationId xmlns:a16="http://schemas.microsoft.com/office/drawing/2014/main" xmlns="" id="{C09EE30A-2F60-954E-9DEE-0F5E6571CC40}"/>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5686424" y="5114009"/>
            <a:ext cx="4019302" cy="1454174"/>
          </a:xfrm>
          <a:prstGeom prst="rect">
            <a:avLst/>
          </a:prstGeom>
        </p:spPr>
      </p:pic>
      <p:pic>
        <p:nvPicPr>
          <p:cNvPr id="21" name="Grafik 20">
            <a:extLst>
              <a:ext uri="{FF2B5EF4-FFF2-40B4-BE49-F238E27FC236}">
                <a16:creationId xmlns:a16="http://schemas.microsoft.com/office/drawing/2014/main" xmlns="" id="{4155F2E0-9D65-6749-8BB8-34C076A368D1}"/>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9705726" y="5112102"/>
            <a:ext cx="2326427" cy="1208133"/>
          </a:xfrm>
          <a:prstGeom prst="rect">
            <a:avLst/>
          </a:prstGeom>
        </p:spPr>
      </p:pic>
      <p:pic>
        <p:nvPicPr>
          <p:cNvPr id="22" name="Grafik 21">
            <a:extLst>
              <a:ext uri="{FF2B5EF4-FFF2-40B4-BE49-F238E27FC236}">
                <a16:creationId xmlns:a16="http://schemas.microsoft.com/office/drawing/2014/main" xmlns="" id="{492B98DA-AA0B-8547-89C3-10A67F2330AF}"/>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10197639" y="4709474"/>
            <a:ext cx="1328602" cy="646293"/>
          </a:xfrm>
          <a:prstGeom prst="rect">
            <a:avLst/>
          </a:prstGeom>
        </p:spPr>
      </p:pic>
      <p:pic>
        <p:nvPicPr>
          <p:cNvPr id="23" name="Grafik 22">
            <a:extLst>
              <a:ext uri="{FF2B5EF4-FFF2-40B4-BE49-F238E27FC236}">
                <a16:creationId xmlns:a16="http://schemas.microsoft.com/office/drawing/2014/main" xmlns="" id="{977D40FA-B130-7E47-90F3-D623394AD090}"/>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3871134" y="3317277"/>
            <a:ext cx="1328602" cy="646293"/>
          </a:xfrm>
          <a:prstGeom prst="rect">
            <a:avLst/>
          </a:prstGeom>
        </p:spPr>
      </p:pic>
      <p:pic>
        <p:nvPicPr>
          <p:cNvPr id="24" name="Grafik 23">
            <a:extLst>
              <a:ext uri="{FF2B5EF4-FFF2-40B4-BE49-F238E27FC236}">
                <a16:creationId xmlns:a16="http://schemas.microsoft.com/office/drawing/2014/main" xmlns="" id="{B9CD3118-FBCB-204A-9887-86640C56C374}"/>
              </a:ext>
            </a:extLst>
          </p:cNvPr>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1621813" y="3363267"/>
            <a:ext cx="1259039" cy="600302"/>
          </a:xfrm>
          <a:prstGeom prst="rect">
            <a:avLst/>
          </a:prstGeom>
        </p:spPr>
      </p:pic>
      <p:sp>
        <p:nvSpPr>
          <p:cNvPr id="14" name="Rectangle 13"/>
          <p:cNvSpPr/>
          <p:nvPr/>
        </p:nvSpPr>
        <p:spPr>
          <a:xfrm>
            <a:off x="10387047" y="6338047"/>
            <a:ext cx="966753" cy="519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9231370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xmlns="" id="{69A23566-370E-A643-96BF-7EE6917DE393}"/>
              </a:ext>
            </a:extLst>
          </p:cNvPr>
          <p:cNvSpPr>
            <a:spLocks noGrp="1"/>
          </p:cNvSpPr>
          <p:nvPr>
            <p:ph idx="1"/>
          </p:nvPr>
        </p:nvSpPr>
        <p:spPr>
          <a:xfrm>
            <a:off x="183807" y="1144961"/>
            <a:ext cx="11271379" cy="5585632"/>
          </a:xfrm>
        </p:spPr>
        <p:txBody>
          <a:bodyPr wrap="square">
            <a:spAutoFit/>
          </a:bodyPr>
          <a:lstStyle/>
          <a:p>
            <a:pPr marL="0" indent="0">
              <a:buNone/>
            </a:pPr>
            <a:r>
              <a:rPr lang="fr-CH" sz="1300" i="1" dirty="0"/>
              <a:t>Monitoring</a:t>
            </a:r>
          </a:p>
          <a:p>
            <a:pPr lvl="0"/>
            <a:r>
              <a:rPr lang="fr-CH" sz="1200" dirty="0"/>
              <a:t>Ce groupe perçoit le monitoring des zones d’activités comme une tâche indispensable pour le développement et la planification de ce type de zones à bâtir. Il convient de suivre l’évolution sur le terrain de différents paramètres. Il serait également important d’effectuer le monitoring des besoins d’entreprises, dans la mesure du possible.          </a:t>
            </a:r>
          </a:p>
          <a:p>
            <a:pPr lvl="0"/>
            <a:r>
              <a:rPr lang="fr-CH" sz="1200" dirty="0"/>
              <a:t>Au niveau technique, la tâche de monitoring et de l’actualisation de la base de données des terrains en zones d’activités (</a:t>
            </a:r>
            <a:r>
              <a:rPr lang="fr-CH" sz="1200" dirty="0" err="1"/>
              <a:t>SyZACT</a:t>
            </a:r>
            <a:r>
              <a:rPr lang="fr-CH" sz="1200" dirty="0"/>
              <a:t>) devrait être effectuée par la région, en concertation avec les communes. </a:t>
            </a:r>
          </a:p>
          <a:p>
            <a:pPr lvl="0"/>
            <a:r>
              <a:rPr lang="fr-CH" sz="1200" dirty="0"/>
              <a:t>De plus, la région devrait établir le bilan de réserves visant à déterminer les possibilités d’extension.    </a:t>
            </a:r>
          </a:p>
          <a:p>
            <a:pPr lvl="0"/>
            <a:r>
              <a:rPr lang="fr-CH" sz="1200" dirty="0"/>
              <a:t>La région devrait également assurer la coordination avec les communes, l’état, les entreprises et les acteurs fonciers.   </a:t>
            </a:r>
          </a:p>
          <a:p>
            <a:pPr marL="0" indent="0">
              <a:buNone/>
            </a:pPr>
            <a:r>
              <a:rPr lang="fr-CH" sz="1200" dirty="0"/>
              <a:t> </a:t>
            </a:r>
            <a:r>
              <a:rPr lang="fr-CH" sz="1300" i="1" dirty="0"/>
              <a:t>Optimisation spatiale et extensions des zones d’activités</a:t>
            </a:r>
          </a:p>
          <a:p>
            <a:pPr lvl="0"/>
            <a:r>
              <a:rPr lang="fr-CH" sz="1200" dirty="0" smtClean="0"/>
              <a:t>Il </a:t>
            </a:r>
            <a:r>
              <a:rPr lang="fr-CH" sz="1200" dirty="0"/>
              <a:t>est important de bien analyser la situation sur le terrain ainsi que la volonté de propriétaires à céder une parcelle. Des conventions pourraient être signées avec ces derniers dans le but d’assurer un développement des terrains conforme à leur affectation. </a:t>
            </a:r>
          </a:p>
          <a:p>
            <a:pPr lvl="0"/>
            <a:r>
              <a:rPr lang="fr-CH" sz="1200" dirty="0" smtClean="0"/>
              <a:t>Pour </a:t>
            </a:r>
            <a:r>
              <a:rPr lang="fr-CH" sz="1200" dirty="0"/>
              <a:t>des nouvelles mises en zone, l’équipement de terrain doit être considéré comme une priorité, ce qui doit être préparé bien en amont.</a:t>
            </a:r>
          </a:p>
          <a:p>
            <a:pPr lvl="0"/>
            <a:r>
              <a:rPr lang="fr-CH" sz="1200" dirty="0"/>
              <a:t>Une pesée des intérêts en cas d’optimisation ou d’extension des zones d’activité doit être effectuée par la région. </a:t>
            </a:r>
          </a:p>
          <a:p>
            <a:pPr lvl="0"/>
            <a:r>
              <a:rPr lang="fr-CH" sz="1200" dirty="0"/>
              <a:t>Par la suite, des modifications proposées doivent être validées par le canton.</a:t>
            </a:r>
          </a:p>
          <a:p>
            <a:pPr marL="0" indent="0">
              <a:buNone/>
            </a:pPr>
            <a:r>
              <a:rPr lang="fr-CH" sz="1300" i="1" dirty="0"/>
              <a:t>Gestion en commun des zones d’activités </a:t>
            </a:r>
            <a:r>
              <a:rPr lang="fr-CH" sz="1200" dirty="0"/>
              <a:t> </a:t>
            </a:r>
          </a:p>
          <a:p>
            <a:pPr lvl="0"/>
            <a:r>
              <a:rPr lang="fr-CH" sz="1200" dirty="0" smtClean="0"/>
              <a:t>Le </a:t>
            </a:r>
            <a:r>
              <a:rPr lang="fr-CH" sz="1200" dirty="0"/>
              <a:t>groupe estime important de promouvoir les zones en fonction de leurs qualités spatiales. Des typologies cohérentes doivent être définies à cet effet. Elles doivent être concrétisées dans les règlements communaux d'urbanisme. Par contre, il est estimé </a:t>
            </a:r>
            <a:r>
              <a:rPr lang="fr-CH" sz="1200" dirty="0" smtClean="0"/>
              <a:t>très difficile </a:t>
            </a:r>
            <a:r>
              <a:rPr lang="fr-CH" sz="1200" dirty="0"/>
              <a:t>dans la pratique d’exclure les entreprises du secteur tertiaire. </a:t>
            </a:r>
          </a:p>
          <a:p>
            <a:pPr lvl="0"/>
            <a:r>
              <a:rPr lang="fr-CH" sz="1200" dirty="0"/>
              <a:t>Pour des nouvelles zones régionales, la péréquation financière doit être considérée. Un mécanisme de répartition des bénéfices, mais aussi des coûts pour l’équipement des terrains, devrait être mis place en faisant participer les communes intéressées à l’échelle d’une sous-région. </a:t>
            </a:r>
          </a:p>
          <a:p>
            <a:pPr lvl="0"/>
            <a:r>
              <a:rPr lang="fr-CH" sz="1200" dirty="0"/>
              <a:t>La question est posée de savoir si la région pouvait créer un fond de la promotion foncière.</a:t>
            </a:r>
          </a:p>
          <a:p>
            <a:pPr marL="185738" indent="-185738">
              <a:buNone/>
            </a:pPr>
            <a:endParaRPr lang="de-CH" sz="1200" dirty="0"/>
          </a:p>
        </p:txBody>
      </p:sp>
      <p:sp>
        <p:nvSpPr>
          <p:cNvPr id="3" name="Titel 2">
            <a:extLst>
              <a:ext uri="{FF2B5EF4-FFF2-40B4-BE49-F238E27FC236}">
                <a16:creationId xmlns:a16="http://schemas.microsoft.com/office/drawing/2014/main" xmlns="" id="{CBFCB810-4B56-1B43-B17A-17A2205A9F6F}"/>
              </a:ext>
            </a:extLst>
          </p:cNvPr>
          <p:cNvSpPr>
            <a:spLocks noGrp="1"/>
          </p:cNvSpPr>
          <p:nvPr>
            <p:ph type="title"/>
          </p:nvPr>
        </p:nvSpPr>
        <p:spPr>
          <a:xfrm>
            <a:off x="323294" y="137412"/>
            <a:ext cx="10992406" cy="781095"/>
          </a:xfrm>
        </p:spPr>
        <p:txBody>
          <a:bodyPr anchor="ctr">
            <a:normAutofit/>
          </a:bodyPr>
          <a:lstStyle/>
          <a:p>
            <a:r>
              <a:rPr lang="fr-CH" dirty="0"/>
              <a:t>Résumé du groupe </a:t>
            </a:r>
            <a:r>
              <a:rPr lang="fr-CH" dirty="0" err="1" smtClean="0"/>
              <a:t>Gibloux</a:t>
            </a:r>
            <a:endParaRPr lang="fr-CH" dirty="0"/>
          </a:p>
        </p:txBody>
      </p:sp>
      <p:sp>
        <p:nvSpPr>
          <p:cNvPr id="4" name="Rectangle 3"/>
          <p:cNvSpPr/>
          <p:nvPr/>
        </p:nvSpPr>
        <p:spPr>
          <a:xfrm>
            <a:off x="10387047" y="6338047"/>
            <a:ext cx="966753" cy="519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38782525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FD9D3CFF-2A97-E64A-9F82-389D654309D2}"/>
              </a:ext>
            </a:extLst>
          </p:cNvPr>
          <p:cNvSpPr>
            <a:spLocks noGrp="1"/>
          </p:cNvSpPr>
          <p:nvPr>
            <p:ph type="title"/>
          </p:nvPr>
        </p:nvSpPr>
        <p:spPr>
          <a:xfrm>
            <a:off x="196294" y="150857"/>
            <a:ext cx="11792506" cy="781095"/>
          </a:xfrm>
        </p:spPr>
        <p:txBody>
          <a:bodyPr anchor="ctr">
            <a:normAutofit/>
          </a:bodyPr>
          <a:lstStyle/>
          <a:p>
            <a:r>
              <a:rPr lang="fr-CH" dirty="0"/>
              <a:t>Groupe </a:t>
            </a:r>
            <a:r>
              <a:rPr lang="fr-CH" dirty="0" smtClean="0"/>
              <a:t>Mouret </a:t>
            </a:r>
            <a:r>
              <a:rPr lang="fr-CH" dirty="0"/>
              <a:t>animé par </a:t>
            </a:r>
            <a:r>
              <a:rPr lang="fr-CH" dirty="0" smtClean="0"/>
              <a:t>L. Grosjean et H. Müller</a:t>
            </a:r>
            <a:endParaRPr lang="fr-CH" dirty="0"/>
          </a:p>
        </p:txBody>
      </p:sp>
      <p:pic>
        <p:nvPicPr>
          <p:cNvPr id="5" name="Grafik 4">
            <a:extLst>
              <a:ext uri="{FF2B5EF4-FFF2-40B4-BE49-F238E27FC236}">
                <a16:creationId xmlns:a16="http://schemas.microsoft.com/office/drawing/2014/main" xmlns="" id="{A7747575-1C07-AD47-982F-2EB30C79351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rot="5400000">
            <a:off x="428396" y="904680"/>
            <a:ext cx="2806703" cy="3270907"/>
          </a:xfrm>
          <a:prstGeom prst="rect">
            <a:avLst/>
          </a:prstGeom>
        </p:spPr>
      </p:pic>
      <p:pic>
        <p:nvPicPr>
          <p:cNvPr id="22" name="Grafik 15">
            <a:extLst>
              <a:ext uri="{FF2B5EF4-FFF2-40B4-BE49-F238E27FC236}">
                <a16:creationId xmlns:a16="http://schemas.microsoft.com/office/drawing/2014/main" xmlns="" id="{970ACB9E-7680-8A49-8065-1C977B539A8A}"/>
              </a:ext>
            </a:extLst>
          </p:cNvPr>
          <p:cNvPicPr>
            <a:picLocks noChangeAspect="1"/>
          </p:cNvPicPr>
          <p:nvPr/>
        </p:nvPicPr>
        <p:blipFill rotWithShape="1">
          <a:blip r:embed="rId4">
            <a:extLst>
              <a:ext uri="{28A0092B-C50C-407E-A947-70E740481C1C}">
                <a14:useLocalDpi xmlns:a14="http://schemas.microsoft.com/office/drawing/2010/main"/>
              </a:ext>
            </a:extLst>
          </a:blip>
          <a:srcRect l="1398" r="27442" b="61673"/>
          <a:stretch/>
        </p:blipFill>
        <p:spPr>
          <a:xfrm>
            <a:off x="3589020" y="1198693"/>
            <a:ext cx="6957364" cy="1780042"/>
          </a:xfrm>
          <a:prstGeom prst="rect">
            <a:avLst/>
          </a:prstGeom>
        </p:spPr>
      </p:pic>
      <p:pic>
        <p:nvPicPr>
          <p:cNvPr id="23" name="Grafik 15">
            <a:extLst>
              <a:ext uri="{FF2B5EF4-FFF2-40B4-BE49-F238E27FC236}">
                <a16:creationId xmlns:a16="http://schemas.microsoft.com/office/drawing/2014/main" xmlns="" id="{970ACB9E-7680-8A49-8065-1C977B539A8A}"/>
              </a:ext>
            </a:extLst>
          </p:cNvPr>
          <p:cNvPicPr>
            <a:picLocks noChangeAspect="1"/>
          </p:cNvPicPr>
          <p:nvPr/>
        </p:nvPicPr>
        <p:blipFill rotWithShape="1">
          <a:blip r:embed="rId4">
            <a:extLst>
              <a:ext uri="{28A0092B-C50C-407E-A947-70E740481C1C}">
                <a14:useLocalDpi xmlns:a14="http://schemas.microsoft.com/office/drawing/2010/main"/>
              </a:ext>
            </a:extLst>
          </a:blip>
          <a:srcRect l="1201" t="38502" r="44377" b="2548"/>
          <a:stretch/>
        </p:blipFill>
        <p:spPr>
          <a:xfrm>
            <a:off x="3562699" y="2823795"/>
            <a:ext cx="5320837" cy="2737840"/>
          </a:xfrm>
          <a:prstGeom prst="rect">
            <a:avLst/>
          </a:prstGeom>
        </p:spPr>
      </p:pic>
      <p:pic>
        <p:nvPicPr>
          <p:cNvPr id="26" name="Grafik 15">
            <a:extLst>
              <a:ext uri="{FF2B5EF4-FFF2-40B4-BE49-F238E27FC236}">
                <a16:creationId xmlns:a16="http://schemas.microsoft.com/office/drawing/2014/main" xmlns="" id="{970ACB9E-7680-8A49-8065-1C977B539A8A}"/>
              </a:ext>
            </a:extLst>
          </p:cNvPr>
          <p:cNvPicPr>
            <a:picLocks noChangeAspect="1"/>
          </p:cNvPicPr>
          <p:nvPr/>
        </p:nvPicPr>
        <p:blipFill rotWithShape="1">
          <a:blip r:embed="rId4">
            <a:extLst>
              <a:ext uri="{28A0092B-C50C-407E-A947-70E740481C1C}">
                <a14:useLocalDpi xmlns:a14="http://schemas.microsoft.com/office/drawing/2010/main"/>
              </a:ext>
            </a:extLst>
          </a:blip>
          <a:srcRect l="62165" t="41921" r="18745" b="-21"/>
          <a:stretch/>
        </p:blipFill>
        <p:spPr>
          <a:xfrm>
            <a:off x="8679949" y="2863271"/>
            <a:ext cx="1866435" cy="2698364"/>
          </a:xfrm>
          <a:prstGeom prst="rect">
            <a:avLst/>
          </a:prstGeom>
        </p:spPr>
      </p:pic>
      <p:pic>
        <p:nvPicPr>
          <p:cNvPr id="30" name="Grafik 15">
            <a:extLst>
              <a:ext uri="{FF2B5EF4-FFF2-40B4-BE49-F238E27FC236}">
                <a16:creationId xmlns:a16="http://schemas.microsoft.com/office/drawing/2014/main" xmlns="" id="{970ACB9E-7680-8A49-8065-1C977B539A8A}"/>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96294" y="4039951"/>
            <a:ext cx="3267464" cy="1552164"/>
          </a:xfrm>
          <a:prstGeom prst="rect">
            <a:avLst/>
          </a:prstGeom>
        </p:spPr>
      </p:pic>
      <p:pic>
        <p:nvPicPr>
          <p:cNvPr id="31" name="Grafik 17">
            <a:extLst>
              <a:ext uri="{FF2B5EF4-FFF2-40B4-BE49-F238E27FC236}">
                <a16:creationId xmlns:a16="http://schemas.microsoft.com/office/drawing/2014/main" xmlns="" id="{3F01FDB6-AACD-4F4F-9AC9-B188C7FC987E}"/>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0372218" y="1198693"/>
            <a:ext cx="1767696" cy="1283801"/>
          </a:xfrm>
          <a:prstGeom prst="rect">
            <a:avLst/>
          </a:prstGeom>
        </p:spPr>
      </p:pic>
      <p:pic>
        <p:nvPicPr>
          <p:cNvPr id="33" name="Image 32"/>
          <p:cNvPicPr>
            <a:picLocks noChangeAspect="1"/>
          </p:cNvPicPr>
          <p:nvPr/>
        </p:nvPicPr>
        <p:blipFill rotWithShape="1">
          <a:blip r:embed="rId6"/>
          <a:srcRect r="21059" b="15005"/>
          <a:stretch/>
        </p:blipFill>
        <p:spPr>
          <a:xfrm>
            <a:off x="196294" y="5714142"/>
            <a:ext cx="3308042" cy="825265"/>
          </a:xfrm>
          <a:prstGeom prst="rect">
            <a:avLst/>
          </a:prstGeom>
        </p:spPr>
      </p:pic>
      <p:pic>
        <p:nvPicPr>
          <p:cNvPr id="34" name="Grafik 15">
            <a:extLst>
              <a:ext uri="{FF2B5EF4-FFF2-40B4-BE49-F238E27FC236}">
                <a16:creationId xmlns:a16="http://schemas.microsoft.com/office/drawing/2014/main" xmlns="" id="{970ACB9E-7680-8A49-8065-1C977B539A8A}"/>
              </a:ext>
            </a:extLst>
          </p:cNvPr>
          <p:cNvPicPr>
            <a:picLocks noChangeAspect="1"/>
          </p:cNvPicPr>
          <p:nvPr/>
        </p:nvPicPr>
        <p:blipFill rotWithShape="1">
          <a:blip r:embed="rId4">
            <a:extLst>
              <a:ext uri="{28A0092B-C50C-407E-A947-70E740481C1C}">
                <a14:useLocalDpi xmlns:a14="http://schemas.microsoft.com/office/drawing/2010/main"/>
              </a:ext>
            </a:extLst>
          </a:blip>
          <a:srcRect l="506" t="10412" r="90072" b="80361"/>
          <a:stretch/>
        </p:blipFill>
        <p:spPr>
          <a:xfrm>
            <a:off x="3524002" y="1710214"/>
            <a:ext cx="921118" cy="428553"/>
          </a:xfrm>
          <a:prstGeom prst="rect">
            <a:avLst/>
          </a:prstGeom>
        </p:spPr>
      </p:pic>
    </p:spTree>
    <p:extLst>
      <p:ext uri="{BB962C8B-B14F-4D97-AF65-F5344CB8AC3E}">
        <p14:creationId xmlns:p14="http://schemas.microsoft.com/office/powerpoint/2010/main" val="28830421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2">
            <a:extLst>
              <a:ext uri="{FF2B5EF4-FFF2-40B4-BE49-F238E27FC236}">
                <a16:creationId xmlns:a16="http://schemas.microsoft.com/office/drawing/2014/main" xmlns="" id="{87005F4F-B119-3F4A-ABBE-AE1F0F52D6F5}"/>
              </a:ext>
            </a:extLst>
          </p:cNvPr>
          <p:cNvSpPr>
            <a:spLocks noGrp="1"/>
          </p:cNvSpPr>
          <p:nvPr>
            <p:ph type="title"/>
          </p:nvPr>
        </p:nvSpPr>
        <p:spPr>
          <a:xfrm>
            <a:off x="323294" y="137412"/>
            <a:ext cx="10992406" cy="781095"/>
          </a:xfrm>
        </p:spPr>
        <p:txBody>
          <a:bodyPr anchor="ctr">
            <a:normAutofit/>
          </a:bodyPr>
          <a:lstStyle/>
          <a:p>
            <a:r>
              <a:rPr lang="fr-CH" dirty="0"/>
              <a:t>Résumé du groupe </a:t>
            </a:r>
            <a:r>
              <a:rPr lang="fr-CH" dirty="0" smtClean="0"/>
              <a:t>Mouret</a:t>
            </a:r>
            <a:endParaRPr lang="fr-CH" dirty="0"/>
          </a:p>
        </p:txBody>
      </p:sp>
      <p:sp>
        <p:nvSpPr>
          <p:cNvPr id="15" name="Inhaltsplatzhalter 1">
            <a:extLst>
              <a:ext uri="{FF2B5EF4-FFF2-40B4-BE49-F238E27FC236}">
                <a16:creationId xmlns:a16="http://schemas.microsoft.com/office/drawing/2014/main" xmlns="" id="{7D1B1F5F-37AD-ED4D-AAC6-DF3F16255F08}"/>
              </a:ext>
            </a:extLst>
          </p:cNvPr>
          <p:cNvSpPr>
            <a:spLocks noGrp="1"/>
          </p:cNvSpPr>
          <p:nvPr>
            <p:ph idx="1"/>
          </p:nvPr>
        </p:nvSpPr>
        <p:spPr>
          <a:xfrm>
            <a:off x="323293" y="1021802"/>
            <a:ext cx="11770735" cy="5713359"/>
          </a:xfrm>
        </p:spPr>
        <p:txBody>
          <a:bodyPr wrap="square">
            <a:spAutoFit/>
          </a:bodyPr>
          <a:lstStyle/>
          <a:p>
            <a:pPr marL="0" indent="0">
              <a:buNone/>
            </a:pPr>
            <a:r>
              <a:rPr lang="fr-CH" sz="1400" i="1" dirty="0"/>
              <a:t>Monitoring</a:t>
            </a:r>
          </a:p>
          <a:p>
            <a:pPr lvl="0">
              <a:spcBef>
                <a:spcPts val="0"/>
              </a:spcBef>
            </a:pPr>
            <a:r>
              <a:rPr lang="fr-CH" sz="1200" dirty="0"/>
              <a:t>Le monitoring des zones d’activités doit premièrement permettre de définir l’état d’équipement et d’utilisation des secteurs (partiellement ou totalement construit, utilisé ou en friche ?). Ces données doivent être mises à jour régulièrement pour être utiles. Leur analyse permet de prévoir des extensions ou des optimisations des terrains. </a:t>
            </a:r>
          </a:p>
          <a:p>
            <a:pPr lvl="0">
              <a:spcBef>
                <a:spcPts val="600"/>
              </a:spcBef>
            </a:pPr>
            <a:r>
              <a:rPr lang="fr-CH" sz="1200" dirty="0"/>
              <a:t>La discussion a clairement permis de faire ressortir les tâches liées au monitoring, les compétences qu’elles nécessites ainsi que l’organe le plus à même de l’exécuter. </a:t>
            </a:r>
          </a:p>
          <a:p>
            <a:pPr marL="228600" lvl="1" indent="-228600"/>
            <a:r>
              <a:rPr lang="fr-CH" sz="1200" dirty="0" smtClean="0"/>
              <a:t>Au </a:t>
            </a:r>
            <a:r>
              <a:rPr lang="fr-CH" sz="1200" dirty="0"/>
              <a:t>niveau technique, les communes sont chargées de fournir les données </a:t>
            </a:r>
            <a:r>
              <a:rPr lang="fr-CH" sz="1200" dirty="0" err="1"/>
              <a:t>SyZACT</a:t>
            </a:r>
            <a:r>
              <a:rPr lang="fr-CH" sz="1200" dirty="0"/>
              <a:t> puisque les communes sont « proche du terrain » </a:t>
            </a:r>
            <a:r>
              <a:rPr lang="fr-CH" sz="1200" dirty="0" smtClean="0"/>
              <a:t>; La </a:t>
            </a:r>
            <a:r>
              <a:rPr lang="fr-CH" sz="1200" dirty="0"/>
              <a:t>collecte et une « </a:t>
            </a:r>
            <a:r>
              <a:rPr lang="fr-CH" sz="1200" dirty="0" smtClean="0"/>
              <a:t>pré- validation</a:t>
            </a:r>
            <a:r>
              <a:rPr lang="fr-CH" sz="1200" dirty="0"/>
              <a:t> » avant envoi au Canton doit se faire au niveau régional. Donner l’accord pour le transfert des données a été considéré comme une compétence décisionnelle.</a:t>
            </a:r>
          </a:p>
          <a:p>
            <a:pPr marL="206375" lvl="1" indent="-206375"/>
            <a:r>
              <a:rPr lang="fr-CH" sz="1200" dirty="0"/>
              <a:t>Lorsqu’il s’agit d’interpréter ces données, un échelon intermédiaire entre la région et les communes semble intéressant. Pour le groupe, une concertation au niveau du Plateau du Mouret, soit par sous-région, fait le plus sens. Les sous-régions pourraient ainsi réaliser des concertations intercommunales pour définir leurs orientations stratégiques, sur la base desquelles la Région définirait la vision stratégique régionale.</a:t>
            </a:r>
          </a:p>
          <a:p>
            <a:pPr marL="0" indent="0">
              <a:spcBef>
                <a:spcPts val="600"/>
              </a:spcBef>
              <a:buNone/>
            </a:pPr>
            <a:r>
              <a:rPr lang="fr-CH" sz="1400" i="1" dirty="0"/>
              <a:t>Optimisation spatiale, extensions et gestion en commun des zones d’activités</a:t>
            </a:r>
          </a:p>
          <a:p>
            <a:pPr lvl="0">
              <a:spcBef>
                <a:spcPts val="0"/>
              </a:spcBef>
            </a:pPr>
            <a:r>
              <a:rPr lang="fr-CH" sz="1200" dirty="0" smtClean="0"/>
              <a:t>Les </a:t>
            </a:r>
            <a:r>
              <a:rPr lang="fr-CH" sz="1200" dirty="0"/>
              <a:t>finances, en particulier la péréquation financière, est un aspect fondamental et sine qua non de la réussite d’une gestion et d’une répartition régionale des zones d’activité. </a:t>
            </a:r>
          </a:p>
          <a:p>
            <a:pPr lvl="0">
              <a:spcBef>
                <a:spcPts val="600"/>
              </a:spcBef>
            </a:pPr>
            <a:r>
              <a:rPr lang="fr-CH" sz="1200" dirty="0"/>
              <a:t>Une répartition judicieuse des zones d’activités fera la force de toute la Région, cependant, les communes qui pourront accueillir des extensions de zones d’activités bénéficieront de retombées fiscales. </a:t>
            </a:r>
            <a:r>
              <a:rPr lang="fr-CH" sz="1200" dirty="0" smtClean="0"/>
              <a:t>Le </a:t>
            </a:r>
            <a:r>
              <a:rPr lang="fr-CH" sz="1200" dirty="0"/>
              <a:t>constat était largement partagé qu’un mécanisme de répartition des bénéfices, mais aussi des coûts (équipements des terrains) devait être mis en place au-delà des limites administratives communales. Il a également été discuté de l’objet de la répartition financière, si celle-ci devrait inclure les zones actuellement légalisée ou uniquement se concentrer sur les extensions des zones d’activités régionales, la première variante a été écartée au profit de la deuxième.</a:t>
            </a:r>
          </a:p>
          <a:p>
            <a:pPr lvl="0">
              <a:spcBef>
                <a:spcPts val="600"/>
              </a:spcBef>
            </a:pPr>
            <a:r>
              <a:rPr lang="fr-CH" sz="1200" dirty="0"/>
              <a:t>Les participants du groupe de discussion sont d’avis qu’une répartition financière régionale ferait sens, mais perçoivent toute la complexité de la démarche. La sous-région représentée est ainsi favorable à débuter les réflexions et la mise en œuvre d’une forme de péréquation au niveau du Plateau du Mouret, jouant le rôle de poisson-pilote.</a:t>
            </a:r>
          </a:p>
          <a:p>
            <a:pPr lvl="0">
              <a:spcBef>
                <a:spcPts val="600"/>
              </a:spcBef>
            </a:pPr>
            <a:r>
              <a:rPr lang="fr-CH" sz="1200" dirty="0"/>
              <a:t>En ce qui concerne la gestion générale des zones d’activités, le groupe de discussion propose une approche pragmatique et agile du travail technique. Une partie importante du travail demeurerait dans les mains des communes, lorsque c’est possible et nécessaire, les forces pourraient être regroupées au niveau de la sous-région. La Région reprendrait les rênes pour définir une vision ou des stratégies, car elle dispose de la vision d’ensemble.</a:t>
            </a:r>
          </a:p>
          <a:p>
            <a:pPr marL="0" indent="0">
              <a:buNone/>
            </a:pPr>
            <a:r>
              <a:rPr lang="fr-CH" sz="1400" i="1" dirty="0"/>
              <a:t>Organes de la région</a:t>
            </a:r>
          </a:p>
          <a:p>
            <a:pPr lvl="0">
              <a:spcBef>
                <a:spcPts val="0"/>
              </a:spcBef>
            </a:pPr>
            <a:r>
              <a:rPr lang="fr-CH" sz="1200" dirty="0"/>
              <a:t>La discussion a permis d’identifier que la Région aura besoin de ressources et de compétences techniques. Ces compétences, complémentaires à celles des communes ou du Canton, sont variées : gestion, promotion, contact avec les entreprises et les propriétaires, décision des emplacements des entreprises, etc. Ces compétences sont à disposition des sous-régions (éventuellement prévoir des délégués).</a:t>
            </a:r>
          </a:p>
          <a:p>
            <a:pPr lvl="0">
              <a:spcBef>
                <a:spcPts val="600"/>
              </a:spcBef>
            </a:pPr>
            <a:r>
              <a:rPr lang="fr-CH" sz="1200" dirty="0"/>
              <a:t>Un organe de type forum de discussion régional, sur le modèle de la CARM+, est bien perçu. Le groupe de discussion peut aussi imaginer des subdivisions de cette plateforme de discussion régionale, notamment par sous-région</a:t>
            </a:r>
            <a:r>
              <a:rPr lang="fr-CH" sz="1200" dirty="0" smtClean="0"/>
              <a:t>.</a:t>
            </a:r>
            <a:endParaRPr lang="fr-CH" sz="1200" dirty="0"/>
          </a:p>
        </p:txBody>
      </p:sp>
      <p:sp>
        <p:nvSpPr>
          <p:cNvPr id="5" name="Rectangle 4"/>
          <p:cNvSpPr/>
          <p:nvPr/>
        </p:nvSpPr>
        <p:spPr>
          <a:xfrm>
            <a:off x="10387047" y="6338047"/>
            <a:ext cx="966753" cy="519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23000044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FD9D3CFF-2A97-E64A-9F82-389D654309D2}"/>
              </a:ext>
            </a:extLst>
          </p:cNvPr>
          <p:cNvSpPr>
            <a:spLocks noGrp="1"/>
          </p:cNvSpPr>
          <p:nvPr>
            <p:ph type="title"/>
          </p:nvPr>
        </p:nvSpPr>
        <p:spPr>
          <a:xfrm>
            <a:off x="196294" y="175512"/>
            <a:ext cx="11843306" cy="781095"/>
          </a:xfrm>
        </p:spPr>
        <p:txBody>
          <a:bodyPr anchor="ctr">
            <a:normAutofit/>
          </a:bodyPr>
          <a:lstStyle/>
          <a:p>
            <a:r>
              <a:rPr lang="fr-CH" dirty="0"/>
              <a:t>Groupe </a:t>
            </a:r>
            <a:r>
              <a:rPr lang="fr-CH" dirty="0" smtClean="0"/>
              <a:t>Grolley </a:t>
            </a:r>
            <a:r>
              <a:rPr lang="fr-CH" dirty="0"/>
              <a:t>animé par </a:t>
            </a:r>
            <a:r>
              <a:rPr lang="fr-CH" dirty="0" smtClean="0"/>
              <a:t>F. Frossard et L. Zihlmann </a:t>
            </a:r>
            <a:endParaRPr lang="fr-CH" dirty="0"/>
          </a:p>
        </p:txBody>
      </p:sp>
      <p:pic>
        <p:nvPicPr>
          <p:cNvPr id="7" name="Grafik 6">
            <a:extLst>
              <a:ext uri="{FF2B5EF4-FFF2-40B4-BE49-F238E27FC236}">
                <a16:creationId xmlns:a16="http://schemas.microsoft.com/office/drawing/2014/main" xmlns="" id="{77AC23C9-01D9-3844-B12C-0B623DF4989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92086" y="1137681"/>
            <a:ext cx="2259870" cy="2333508"/>
          </a:xfrm>
          <a:prstGeom prst="rect">
            <a:avLst/>
          </a:prstGeom>
        </p:spPr>
      </p:pic>
      <p:pic>
        <p:nvPicPr>
          <p:cNvPr id="24" name="Grafik 23">
            <a:extLst>
              <a:ext uri="{FF2B5EF4-FFF2-40B4-BE49-F238E27FC236}">
                <a16:creationId xmlns:a16="http://schemas.microsoft.com/office/drawing/2014/main" xmlns="" id="{3B5ADBCF-C55C-EA43-9FA5-4C0D9CFEDD7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603500" y="1144331"/>
            <a:ext cx="3128139" cy="2334781"/>
          </a:xfrm>
          <a:prstGeom prst="rect">
            <a:avLst/>
          </a:prstGeom>
        </p:spPr>
      </p:pic>
      <p:pic>
        <p:nvPicPr>
          <p:cNvPr id="6" name="Grafik 5">
            <a:extLst>
              <a:ext uri="{FF2B5EF4-FFF2-40B4-BE49-F238E27FC236}">
                <a16:creationId xmlns:a16="http://schemas.microsoft.com/office/drawing/2014/main" xmlns="" id="{0E5957E0-36C7-B948-8616-62EB8E35A5FD}"/>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948043" y="4071466"/>
            <a:ext cx="4064399" cy="2074793"/>
          </a:xfrm>
          <a:prstGeom prst="rect">
            <a:avLst/>
          </a:prstGeom>
        </p:spPr>
      </p:pic>
      <p:pic>
        <p:nvPicPr>
          <p:cNvPr id="13" name="Grafik 12">
            <a:extLst>
              <a:ext uri="{FF2B5EF4-FFF2-40B4-BE49-F238E27FC236}">
                <a16:creationId xmlns:a16="http://schemas.microsoft.com/office/drawing/2014/main" xmlns="" id="{42B77482-D777-184D-AF79-9334245515FC}"/>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547686" y="4758411"/>
            <a:ext cx="2900840" cy="1986977"/>
          </a:xfrm>
          <a:prstGeom prst="rect">
            <a:avLst/>
          </a:prstGeom>
        </p:spPr>
      </p:pic>
      <p:pic>
        <p:nvPicPr>
          <p:cNvPr id="14" name="Grafik 13">
            <a:extLst>
              <a:ext uri="{FF2B5EF4-FFF2-40B4-BE49-F238E27FC236}">
                <a16:creationId xmlns:a16="http://schemas.microsoft.com/office/drawing/2014/main" xmlns="" id="{76994914-EBD2-5B40-9402-D308A530AE7C}"/>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7666412" y="1137681"/>
            <a:ext cx="4333501" cy="2840527"/>
          </a:xfrm>
          <a:prstGeom prst="rect">
            <a:avLst/>
          </a:prstGeom>
        </p:spPr>
      </p:pic>
      <p:pic>
        <p:nvPicPr>
          <p:cNvPr id="17" name="Grafik 16">
            <a:extLst>
              <a:ext uri="{FF2B5EF4-FFF2-40B4-BE49-F238E27FC236}">
                <a16:creationId xmlns:a16="http://schemas.microsoft.com/office/drawing/2014/main" xmlns="" id="{4187D17E-675A-3045-A283-B8D6E2AA3066}"/>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192086" y="3550345"/>
            <a:ext cx="1321636" cy="1362379"/>
          </a:xfrm>
          <a:prstGeom prst="rect">
            <a:avLst/>
          </a:prstGeom>
        </p:spPr>
      </p:pic>
      <p:pic>
        <p:nvPicPr>
          <p:cNvPr id="18" name="Grafik 17">
            <a:extLst>
              <a:ext uri="{FF2B5EF4-FFF2-40B4-BE49-F238E27FC236}">
                <a16:creationId xmlns:a16="http://schemas.microsoft.com/office/drawing/2014/main" xmlns="" id="{FC68063F-9CB9-FA49-9D30-F327C9126F5F}"/>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6274321" y="1131030"/>
            <a:ext cx="1383900" cy="2840527"/>
          </a:xfrm>
          <a:prstGeom prst="rect">
            <a:avLst/>
          </a:prstGeom>
        </p:spPr>
      </p:pic>
      <p:pic>
        <p:nvPicPr>
          <p:cNvPr id="20" name="Grafik 19">
            <a:extLst>
              <a:ext uri="{FF2B5EF4-FFF2-40B4-BE49-F238E27FC236}">
                <a16:creationId xmlns:a16="http://schemas.microsoft.com/office/drawing/2014/main" xmlns="" id="{B1697D47-7511-DF41-94A9-BD31E1FA5CF6}"/>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3448526" y="4774603"/>
            <a:ext cx="4431242" cy="1986977"/>
          </a:xfrm>
          <a:prstGeom prst="rect">
            <a:avLst/>
          </a:prstGeom>
        </p:spPr>
      </p:pic>
      <p:pic>
        <p:nvPicPr>
          <p:cNvPr id="15" name="Grafik 14">
            <a:extLst>
              <a:ext uri="{FF2B5EF4-FFF2-40B4-BE49-F238E27FC236}">
                <a16:creationId xmlns:a16="http://schemas.microsoft.com/office/drawing/2014/main" xmlns="" id="{A8EF5792-C71C-0341-B697-F33CB8BB79C6}"/>
              </a:ext>
            </a:extLst>
          </p:cNvPr>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rot="16200000">
            <a:off x="5510725" y="2320510"/>
            <a:ext cx="1159155" cy="605110"/>
          </a:xfrm>
          <a:prstGeom prst="rect">
            <a:avLst/>
          </a:prstGeom>
        </p:spPr>
      </p:pic>
      <p:pic>
        <p:nvPicPr>
          <p:cNvPr id="16" name="Grafik 15">
            <a:extLst>
              <a:ext uri="{FF2B5EF4-FFF2-40B4-BE49-F238E27FC236}">
                <a16:creationId xmlns:a16="http://schemas.microsoft.com/office/drawing/2014/main" xmlns="" id="{A1A8D975-36CF-6F4D-92C9-6A27681AD9DE}"/>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5168382" y="4289523"/>
            <a:ext cx="1309397" cy="702688"/>
          </a:xfrm>
          <a:prstGeom prst="rect">
            <a:avLst/>
          </a:prstGeom>
        </p:spPr>
      </p:pic>
      <p:pic>
        <p:nvPicPr>
          <p:cNvPr id="19" name="Grafik 18">
            <a:extLst>
              <a:ext uri="{FF2B5EF4-FFF2-40B4-BE49-F238E27FC236}">
                <a16:creationId xmlns:a16="http://schemas.microsoft.com/office/drawing/2014/main" xmlns="" id="{F5D6CC48-4BFA-2343-A898-87B324DAFB27}"/>
              </a:ext>
            </a:extLst>
          </p:cNvPr>
          <p:cNvPicPr>
            <a:picLocks noChangeAspect="1"/>
          </p:cNvPicPr>
          <p:nvPr/>
        </p:nvPicPr>
        <p:blipFill rotWithShape="1">
          <a:blip r:embed="rId13">
            <a:extLst>
              <a:ext uri="{28A0092B-C50C-407E-A947-70E740481C1C}">
                <a14:useLocalDpi xmlns:a14="http://schemas.microsoft.com/office/drawing/2010/main"/>
              </a:ext>
            </a:extLst>
          </a:blip>
          <a:srcRect/>
          <a:stretch/>
        </p:blipFill>
        <p:spPr>
          <a:xfrm>
            <a:off x="2840123" y="4215270"/>
            <a:ext cx="1309397" cy="702688"/>
          </a:xfrm>
          <a:prstGeom prst="rect">
            <a:avLst/>
          </a:prstGeom>
        </p:spPr>
      </p:pic>
      <p:pic>
        <p:nvPicPr>
          <p:cNvPr id="21" name="Grafik 20">
            <a:extLst>
              <a:ext uri="{FF2B5EF4-FFF2-40B4-BE49-F238E27FC236}">
                <a16:creationId xmlns:a16="http://schemas.microsoft.com/office/drawing/2014/main" xmlns="" id="{8DA5A762-3B2C-2C4A-A94D-FB8718168E00}"/>
              </a:ext>
            </a:extLst>
          </p:cNvPr>
          <p:cNvPicPr>
            <a:picLocks noChangeAspect="1"/>
          </p:cNvPicPr>
          <p:nvPr/>
        </p:nvPicPr>
        <p:blipFill rotWithShape="1">
          <a:blip r:embed="rId14">
            <a:extLst>
              <a:ext uri="{28A0092B-C50C-407E-A947-70E740481C1C}">
                <a14:useLocalDpi xmlns:a14="http://schemas.microsoft.com/office/drawing/2010/main"/>
              </a:ext>
            </a:extLst>
          </a:blip>
          <a:srcRect/>
          <a:stretch/>
        </p:blipFill>
        <p:spPr>
          <a:xfrm>
            <a:off x="624503" y="4935645"/>
            <a:ext cx="1309397" cy="531719"/>
          </a:xfrm>
          <a:prstGeom prst="rect">
            <a:avLst/>
          </a:prstGeom>
        </p:spPr>
      </p:pic>
      <p:sp>
        <p:nvSpPr>
          <p:cNvPr id="22" name="Rectangle 21"/>
          <p:cNvSpPr/>
          <p:nvPr/>
        </p:nvSpPr>
        <p:spPr>
          <a:xfrm>
            <a:off x="10387047" y="6338047"/>
            <a:ext cx="966753" cy="519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23385428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SOFIES_Theme 01">
      <a:dk1>
        <a:srgbClr val="27547D"/>
      </a:dk1>
      <a:lt1>
        <a:srgbClr val="FFFCF9"/>
      </a:lt1>
      <a:dk2>
        <a:srgbClr val="266F8B"/>
      </a:dk2>
      <a:lt2>
        <a:srgbClr val="BCE1E5"/>
      </a:lt2>
      <a:accent1>
        <a:srgbClr val="F04772"/>
      </a:accent1>
      <a:accent2>
        <a:srgbClr val="FFD068"/>
      </a:accent2>
      <a:accent3>
        <a:srgbClr val="06D7A0"/>
      </a:accent3>
      <a:accent4>
        <a:srgbClr val="7A8C8E"/>
      </a:accent4>
      <a:accent5>
        <a:srgbClr val="84ACB6"/>
      </a:accent5>
      <a:accent6>
        <a:srgbClr val="2683C6"/>
      </a:accent6>
      <a:hlink>
        <a:srgbClr val="6B9F25"/>
      </a:hlink>
      <a:folHlink>
        <a:srgbClr val="9F6715"/>
      </a:folHlink>
    </a:clrScheme>
    <a:fontScheme name="SOFIES_ 01">
      <a:majorFont>
        <a:latin typeface="Calibri Light"/>
        <a:ea typeface=""/>
        <a:cs typeface=""/>
      </a:majorFont>
      <a:minorFont>
        <a:latin typeface="Avenir LT Std 45 Book"/>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0A29F38133ED6B45B7223FC9E58DF396" ma:contentTypeVersion="10" ma:contentTypeDescription="Ein neues Dokument erstellen." ma:contentTypeScope="" ma:versionID="eb2e6df34f04f5c64fa187b8b61401b6">
  <xsd:schema xmlns:xsd="http://www.w3.org/2001/XMLSchema" xmlns:xs="http://www.w3.org/2001/XMLSchema" xmlns:p="http://schemas.microsoft.com/office/2006/metadata/properties" xmlns:ns2="d1e895da-2aa4-4677-b8eb-6eeaeaf1aa70" targetNamespace="http://schemas.microsoft.com/office/2006/metadata/properties" ma:root="true" ma:fieldsID="e15a2aea7ec068edd45ae3329532f5d9" ns2:_="">
    <xsd:import namespace="d1e895da-2aa4-4677-b8eb-6eeaeaf1aa7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e895da-2aa4-4677-b8eb-6eeaeaf1aa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E47F1C-8554-4C3C-A610-D84211F7F60D}">
  <ds:schemaRefs>
    <ds:schemaRef ds:uri="http://purl.org/dc/terms/"/>
    <ds:schemaRef ds:uri="d1e895da-2aa4-4677-b8eb-6eeaeaf1aa70"/>
    <ds:schemaRef ds:uri="http://www.w3.org/XML/1998/namespace"/>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4EDE9099-A5A3-4CDC-A918-4A29B3DFA8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e895da-2aa4-4677-b8eb-6eeaeaf1aa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2197C22-80A3-4B6C-B5D1-EB83B1D2B9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287</TotalTime>
  <Words>1069</Words>
  <Application>Microsoft Office PowerPoint</Application>
  <PresentationFormat>Grand écran</PresentationFormat>
  <Paragraphs>168</Paragraphs>
  <Slides>23</Slides>
  <Notes>5</Notes>
  <HiddenSlides>0</HiddenSlides>
  <MMClips>0</MMClips>
  <ScaleCrop>false</ScaleCrop>
  <HeadingPairs>
    <vt:vector size="6" baseType="variant">
      <vt:variant>
        <vt:lpstr>Polices utilisées</vt:lpstr>
      </vt:variant>
      <vt:variant>
        <vt:i4>10</vt:i4>
      </vt:variant>
      <vt:variant>
        <vt:lpstr>Thème</vt:lpstr>
      </vt:variant>
      <vt:variant>
        <vt:i4>5</vt:i4>
      </vt:variant>
      <vt:variant>
        <vt:lpstr>Titres des diapositives</vt:lpstr>
      </vt:variant>
      <vt:variant>
        <vt:i4>23</vt:i4>
      </vt:variant>
    </vt:vector>
  </HeadingPairs>
  <TitlesOfParts>
    <vt:vector size="38" baseType="lpstr">
      <vt:lpstr>MS PGothic</vt:lpstr>
      <vt:lpstr>Arial</vt:lpstr>
      <vt:lpstr>Avenir LT Std 45 Book</vt:lpstr>
      <vt:lpstr>Calibri</vt:lpstr>
      <vt:lpstr>Calibri Light</vt:lpstr>
      <vt:lpstr>Circular Std Bold</vt:lpstr>
      <vt:lpstr>Effra Heavy</vt:lpstr>
      <vt:lpstr>Noto Sans</vt:lpstr>
      <vt:lpstr>Open Sans</vt:lpstr>
      <vt:lpstr>Wingdings</vt:lpstr>
      <vt:lpstr>Office Theme</vt:lpstr>
      <vt:lpstr>Office</vt:lpstr>
      <vt:lpstr>1_Office</vt:lpstr>
      <vt:lpstr>2_Office</vt:lpstr>
      <vt:lpstr>3_Office</vt:lpstr>
      <vt:lpstr>Elaboration du Plan directeur de la Sarine  et gestion régionale des zones d’activités  Atelier III du 10 novembre 2021   Synthèse des discussions</vt:lpstr>
      <vt:lpstr>Définition du modèle de gouvernance  </vt:lpstr>
      <vt:lpstr>Les questions clés pou l’échange en groupes </vt:lpstr>
      <vt:lpstr>Schéma pour les discussions en groupes</vt:lpstr>
      <vt:lpstr>Présentation PowerPoint</vt:lpstr>
      <vt:lpstr>Résumé du groupe Gibloux</vt:lpstr>
      <vt:lpstr>Groupe Mouret animé par L. Grosjean et H. Müller</vt:lpstr>
      <vt:lpstr>Résumé du groupe Mouret</vt:lpstr>
      <vt:lpstr>Groupe Grolley animé par F. Frossard et L. Zihlmann </vt:lpstr>
      <vt:lpstr>Résumé du groupe Grolley</vt:lpstr>
      <vt:lpstr>Groupe Chénens animé par M. Fritsch et O. Caspar</vt:lpstr>
      <vt:lpstr>Résumé du groupe Chénens</vt:lpstr>
      <vt:lpstr>Récapitulatif des 3 ateliers</vt:lpstr>
      <vt:lpstr>Aspects territoriaux</vt:lpstr>
      <vt:lpstr>Aspects de gestion</vt:lpstr>
      <vt:lpstr>Présentation PowerPoint</vt:lpstr>
      <vt:lpstr>Présentation PowerPoint</vt:lpstr>
      <vt:lpstr>Présentation PowerPoint</vt:lpstr>
      <vt:lpstr>Présentation PowerPoint</vt:lpstr>
      <vt:lpstr>Présentation PowerPoint</vt:lpstr>
      <vt:lpstr>Présentation PowerPoint</vt:lpstr>
      <vt:lpstr>La suite </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Snezana Peiry</cp:lastModifiedBy>
  <cp:revision>175</cp:revision>
  <cp:lastPrinted>2021-11-11T12:48:48Z</cp:lastPrinted>
  <dcterms:created xsi:type="dcterms:W3CDTF">2021-02-18T10:50:31Z</dcterms:created>
  <dcterms:modified xsi:type="dcterms:W3CDTF">2021-12-16T16:06:04Z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0x0101000A29F38133ED6B45B7223FC9E58DF396</vt:lpwstr>
  </property>
</Properties>
</file>